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8" r:id="rId5"/>
    <p:sldId id="260" r:id="rId6"/>
    <p:sldId id="269" r:id="rId7"/>
    <p:sldId id="262" r:id="rId8"/>
    <p:sldId id="270" r:id="rId9"/>
    <p:sldId id="264" r:id="rId10"/>
    <p:sldId id="271" r:id="rId11"/>
    <p:sldId id="267"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endParaRPr lang="de-DE"/>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de-DE"/>
          </a:p>
        </p:txBody>
      </p:sp>
      <p:sp>
        <p:nvSpPr>
          <p:cNvPr id="4" name="Tijdelijke aanduiding voor datum 3"/>
          <p:cNvSpPr>
            <a:spLocks noGrp="1"/>
          </p:cNvSpPr>
          <p:nvPr>
            <p:ph type="dt" sz="half" idx="10"/>
          </p:nvPr>
        </p:nvSpPr>
        <p:spPr/>
        <p:txBody>
          <a:bodyPr/>
          <a:lstStyle/>
          <a:p>
            <a:fld id="{CA953BDC-9EAE-49FE-9892-958C9F845175}" type="datetimeFigureOut">
              <a:rPr lang="de-DE" smtClean="0"/>
              <a:t>05.02.2018</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4249299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CA953BDC-9EAE-49FE-9892-958C9F845175}" type="datetimeFigureOut">
              <a:rPr lang="de-DE" smtClean="0"/>
              <a:t>05.02.2018</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515967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endParaRPr lang="de-DE"/>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CA953BDC-9EAE-49FE-9892-958C9F845175}" type="datetimeFigureOut">
              <a:rPr lang="de-DE" smtClean="0"/>
              <a:t>05.02.2018</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323111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CA953BDC-9EAE-49FE-9892-958C9F845175}" type="datetimeFigureOut">
              <a:rPr lang="de-DE" smtClean="0"/>
              <a:t>05.02.2018</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3885912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endParaRPr lang="de-DE"/>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CA953BDC-9EAE-49FE-9892-958C9F845175}" type="datetimeFigureOut">
              <a:rPr lang="de-DE" smtClean="0"/>
              <a:t>05.02.2018</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1843495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inhoud 2"/>
          <p:cNvSpPr>
            <a:spLocks noGrp="1"/>
          </p:cNvSpPr>
          <p:nvPr>
            <p:ph sz="half" idx="1"/>
          </p:nvPr>
        </p:nvSpPr>
        <p:spPr>
          <a:xfrm>
            <a:off x="838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inhoud 3"/>
          <p:cNvSpPr>
            <a:spLocks noGrp="1"/>
          </p:cNvSpPr>
          <p:nvPr>
            <p:ph sz="half" idx="2"/>
          </p:nvPr>
        </p:nvSpPr>
        <p:spPr>
          <a:xfrm>
            <a:off x="6172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5" name="Tijdelijke aanduiding voor datum 4"/>
          <p:cNvSpPr>
            <a:spLocks noGrp="1"/>
          </p:cNvSpPr>
          <p:nvPr>
            <p:ph type="dt" sz="half" idx="10"/>
          </p:nvPr>
        </p:nvSpPr>
        <p:spPr/>
        <p:txBody>
          <a:bodyPr/>
          <a:lstStyle/>
          <a:p>
            <a:fld id="{CA953BDC-9EAE-49FE-9892-958C9F845175}" type="datetimeFigureOut">
              <a:rPr lang="de-DE" smtClean="0"/>
              <a:t>05.02.2018</a:t>
            </a:fld>
            <a:endParaRPr lang="de-DE"/>
          </a:p>
        </p:txBody>
      </p:sp>
      <p:sp>
        <p:nvSpPr>
          <p:cNvPr id="6" name="Tijdelijke aanduiding voor voettekst 5"/>
          <p:cNvSpPr>
            <a:spLocks noGrp="1"/>
          </p:cNvSpPr>
          <p:nvPr>
            <p:ph type="ftr" sz="quarter" idx="11"/>
          </p:nvPr>
        </p:nvSpPr>
        <p:spPr/>
        <p:txBody>
          <a:bodyPr/>
          <a:lstStyle/>
          <a:p>
            <a:endParaRPr lang="de-DE"/>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957811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endParaRPr lang="de-DE"/>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7" name="Tijdelijke aanduiding voor datum 6"/>
          <p:cNvSpPr>
            <a:spLocks noGrp="1"/>
          </p:cNvSpPr>
          <p:nvPr>
            <p:ph type="dt" sz="half" idx="10"/>
          </p:nvPr>
        </p:nvSpPr>
        <p:spPr/>
        <p:txBody>
          <a:bodyPr/>
          <a:lstStyle/>
          <a:p>
            <a:fld id="{CA953BDC-9EAE-49FE-9892-958C9F845175}" type="datetimeFigureOut">
              <a:rPr lang="de-DE" smtClean="0"/>
              <a:t>05.02.2018</a:t>
            </a:fld>
            <a:endParaRPr lang="de-DE"/>
          </a:p>
        </p:txBody>
      </p:sp>
      <p:sp>
        <p:nvSpPr>
          <p:cNvPr id="8" name="Tijdelijke aanduiding voor voettekst 7"/>
          <p:cNvSpPr>
            <a:spLocks noGrp="1"/>
          </p:cNvSpPr>
          <p:nvPr>
            <p:ph type="ftr" sz="quarter" idx="11"/>
          </p:nvPr>
        </p:nvSpPr>
        <p:spPr/>
        <p:txBody>
          <a:bodyPr/>
          <a:lstStyle/>
          <a:p>
            <a:endParaRPr lang="de-DE"/>
          </a:p>
        </p:txBody>
      </p:sp>
      <p:sp>
        <p:nvSpPr>
          <p:cNvPr id="9" name="Tijdelijke aanduiding voor dianummer 8"/>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4148315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datum 2"/>
          <p:cNvSpPr>
            <a:spLocks noGrp="1"/>
          </p:cNvSpPr>
          <p:nvPr>
            <p:ph type="dt" sz="half" idx="10"/>
          </p:nvPr>
        </p:nvSpPr>
        <p:spPr/>
        <p:txBody>
          <a:bodyPr/>
          <a:lstStyle/>
          <a:p>
            <a:fld id="{CA953BDC-9EAE-49FE-9892-958C9F845175}" type="datetimeFigureOut">
              <a:rPr lang="de-DE" smtClean="0"/>
              <a:t>05.02.2018</a:t>
            </a:fld>
            <a:endParaRPr lang="de-DE"/>
          </a:p>
        </p:txBody>
      </p:sp>
      <p:sp>
        <p:nvSpPr>
          <p:cNvPr id="4" name="Tijdelijke aanduiding voor voettekst 3"/>
          <p:cNvSpPr>
            <a:spLocks noGrp="1"/>
          </p:cNvSpPr>
          <p:nvPr>
            <p:ph type="ftr" sz="quarter" idx="11"/>
          </p:nvPr>
        </p:nvSpPr>
        <p:spPr/>
        <p:txBody>
          <a:bodyPr/>
          <a:lstStyle/>
          <a:p>
            <a:endParaRPr lang="de-DE"/>
          </a:p>
        </p:txBody>
      </p:sp>
      <p:sp>
        <p:nvSpPr>
          <p:cNvPr id="5" name="Tijdelijke aanduiding voor dianummer 4"/>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1937782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CA953BDC-9EAE-49FE-9892-958C9F845175}" type="datetimeFigureOut">
              <a:rPr lang="de-DE" smtClean="0"/>
              <a:t>05.02.2018</a:t>
            </a:fld>
            <a:endParaRPr lang="de-DE"/>
          </a:p>
        </p:txBody>
      </p:sp>
      <p:sp>
        <p:nvSpPr>
          <p:cNvPr id="3" name="Tijdelijke aanduiding voor voettekst 2"/>
          <p:cNvSpPr>
            <a:spLocks noGrp="1"/>
          </p:cNvSpPr>
          <p:nvPr>
            <p:ph type="ftr" sz="quarter" idx="11"/>
          </p:nvPr>
        </p:nvSpPr>
        <p:spPr/>
        <p:txBody>
          <a:bodyPr/>
          <a:lstStyle/>
          <a:p>
            <a:endParaRPr lang="de-DE"/>
          </a:p>
        </p:txBody>
      </p:sp>
      <p:sp>
        <p:nvSpPr>
          <p:cNvPr id="4" name="Tijdelijke aanduiding voor dianummer 3"/>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3349604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de-DE"/>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CA953BDC-9EAE-49FE-9892-958C9F845175}" type="datetimeFigureOut">
              <a:rPr lang="de-DE" smtClean="0"/>
              <a:t>05.02.2018</a:t>
            </a:fld>
            <a:endParaRPr lang="de-DE"/>
          </a:p>
        </p:txBody>
      </p:sp>
      <p:sp>
        <p:nvSpPr>
          <p:cNvPr id="6" name="Tijdelijke aanduiding voor voettekst 5"/>
          <p:cNvSpPr>
            <a:spLocks noGrp="1"/>
          </p:cNvSpPr>
          <p:nvPr>
            <p:ph type="ftr" sz="quarter" idx="11"/>
          </p:nvPr>
        </p:nvSpPr>
        <p:spPr/>
        <p:txBody>
          <a:bodyPr/>
          <a:lstStyle/>
          <a:p>
            <a:endParaRPr lang="de-DE"/>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2568389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de-DE"/>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CA953BDC-9EAE-49FE-9892-958C9F845175}" type="datetimeFigureOut">
              <a:rPr lang="de-DE" smtClean="0"/>
              <a:t>05.02.2018</a:t>
            </a:fld>
            <a:endParaRPr lang="de-DE"/>
          </a:p>
        </p:txBody>
      </p:sp>
      <p:sp>
        <p:nvSpPr>
          <p:cNvPr id="6" name="Tijdelijke aanduiding voor voettekst 5"/>
          <p:cNvSpPr>
            <a:spLocks noGrp="1"/>
          </p:cNvSpPr>
          <p:nvPr>
            <p:ph type="ftr" sz="quarter" idx="11"/>
          </p:nvPr>
        </p:nvSpPr>
        <p:spPr/>
        <p:txBody>
          <a:bodyPr/>
          <a:lstStyle/>
          <a:p>
            <a:endParaRPr lang="de-DE"/>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a:t>
            </a:fld>
            <a:endParaRPr lang="de-DE"/>
          </a:p>
        </p:txBody>
      </p:sp>
    </p:spTree>
    <p:extLst>
      <p:ext uri="{BB962C8B-B14F-4D97-AF65-F5344CB8AC3E}">
        <p14:creationId xmlns:p14="http://schemas.microsoft.com/office/powerpoint/2010/main" val="84292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endParaRPr lang="de-DE"/>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953BDC-9EAE-49FE-9892-958C9F845175}" type="datetimeFigureOut">
              <a:rPr lang="de-DE" smtClean="0"/>
              <a:t>05.02.2018</a:t>
            </a:fld>
            <a:endParaRPr lang="de-DE"/>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D814C8-F66B-4915-9FEC-D62A1DED085F}" type="slidenum">
              <a:rPr lang="de-DE" smtClean="0"/>
              <a:t>‹#›</a:t>
            </a:fld>
            <a:endParaRPr lang="de-DE"/>
          </a:p>
        </p:txBody>
      </p:sp>
    </p:spTree>
    <p:extLst>
      <p:ext uri="{BB962C8B-B14F-4D97-AF65-F5344CB8AC3E}">
        <p14:creationId xmlns:p14="http://schemas.microsoft.com/office/powerpoint/2010/main" val="1710546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8AC533DD-1CF6-4A33-852D-3877441533A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62891" y="5346700"/>
            <a:ext cx="2329109" cy="1511301"/>
          </a:xfrm>
          <a:custGeom>
            <a:avLst/>
            <a:gdLst>
              <a:gd name="connsiteX0" fmla="*/ 697617 w 2329109"/>
              <a:gd name="connsiteY0" fmla="*/ 0 h 1511301"/>
              <a:gd name="connsiteX1" fmla="*/ 2329109 w 2329109"/>
              <a:gd name="connsiteY1" fmla="*/ 0 h 1511301"/>
              <a:gd name="connsiteX2" fmla="*/ 2329109 w 2329109"/>
              <a:gd name="connsiteY2" fmla="*/ 1511301 h 1511301"/>
              <a:gd name="connsiteX3" fmla="*/ 0 w 2329109"/>
              <a:gd name="connsiteY3" fmla="*/ 1511301 h 1511301"/>
            </a:gdLst>
            <a:ahLst/>
            <a:cxnLst>
              <a:cxn ang="0">
                <a:pos x="connsiteX0" y="connsiteY0"/>
              </a:cxn>
              <a:cxn ang="0">
                <a:pos x="connsiteX1" y="connsiteY1"/>
              </a:cxn>
              <a:cxn ang="0">
                <a:pos x="connsiteX2" y="connsiteY2"/>
              </a:cxn>
              <a:cxn ang="0">
                <a:pos x="connsiteX3" y="connsiteY3"/>
              </a:cxn>
            </a:cxnLst>
            <a:rect l="l" t="t" r="r" b="b"/>
            <a:pathLst>
              <a:path w="2329109" h="1511301">
                <a:moveTo>
                  <a:pt x="697617" y="0"/>
                </a:moveTo>
                <a:lnTo>
                  <a:pt x="2329109" y="0"/>
                </a:lnTo>
                <a:lnTo>
                  <a:pt x="2329109" y="1511301"/>
                </a:lnTo>
                <a:lnTo>
                  <a:pt x="0" y="1511301"/>
                </a:lnTo>
                <a:close/>
              </a:path>
            </a:pathLst>
          </a:custGeom>
          <a:solidFill>
            <a:schemeClr val="tx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Afbeelding 4">
            <a:extLst>
              <a:ext uri="{FF2B5EF4-FFF2-40B4-BE49-F238E27FC236}">
                <a16:creationId xmlns:a16="http://schemas.microsoft.com/office/drawing/2014/main" id="{6AF3E9D0-1B2B-489E-B767-B7DA4F964659}"/>
              </a:ext>
            </a:extLst>
          </p:cNvPr>
          <p:cNvPicPr>
            <a:picLocks noChangeAspect="1"/>
          </p:cNvPicPr>
          <p:nvPr/>
        </p:nvPicPr>
        <p:blipFill>
          <a:blip r:embed="rId2"/>
          <a:stretch>
            <a:fillRect/>
          </a:stretch>
        </p:blipFill>
        <p:spPr>
          <a:xfrm>
            <a:off x="1971675" y="600075"/>
            <a:ext cx="7955421" cy="4057265"/>
          </a:xfrm>
          <a:prstGeom prst="rect">
            <a:avLst/>
          </a:prstGeom>
        </p:spPr>
      </p:pic>
      <p:sp>
        <p:nvSpPr>
          <p:cNvPr id="11" name="Freeform: Shape 10">
            <a:extLst>
              <a:ext uri="{FF2B5EF4-FFF2-40B4-BE49-F238E27FC236}">
                <a16:creationId xmlns:a16="http://schemas.microsoft.com/office/drawing/2014/main" id="{61B91595-DF01-4E8B-80BF-B812BA9BFDB5}"/>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76736"/>
            <a:ext cx="10447338" cy="1981264"/>
          </a:xfrm>
          <a:custGeom>
            <a:avLst/>
            <a:gdLst>
              <a:gd name="connsiteX0" fmla="*/ 0 w 10447252"/>
              <a:gd name="connsiteY0" fmla="*/ 0 h 1511306"/>
              <a:gd name="connsiteX1" fmla="*/ 3100647 w 10447252"/>
              <a:gd name="connsiteY1" fmla="*/ 0 h 1511306"/>
              <a:gd name="connsiteX2" fmla="*/ 3292695 w 10447252"/>
              <a:gd name="connsiteY2" fmla="*/ 0 h 1511306"/>
              <a:gd name="connsiteX3" fmla="*/ 3340133 w 10447252"/>
              <a:gd name="connsiteY3" fmla="*/ 0 h 1511306"/>
              <a:gd name="connsiteX4" fmla="*/ 4310215 w 10447252"/>
              <a:gd name="connsiteY4" fmla="*/ 0 h 1511306"/>
              <a:gd name="connsiteX5" fmla="*/ 5506390 w 10447252"/>
              <a:gd name="connsiteY5" fmla="*/ 0 h 1511306"/>
              <a:gd name="connsiteX6" fmla="*/ 5506390 w 10447252"/>
              <a:gd name="connsiteY6" fmla="*/ 2544 h 1511306"/>
              <a:gd name="connsiteX7" fmla="*/ 5901778 w 10447252"/>
              <a:gd name="connsiteY7" fmla="*/ 2544 h 1511306"/>
              <a:gd name="connsiteX8" fmla="*/ 5901778 w 10447252"/>
              <a:gd name="connsiteY8" fmla="*/ 0 h 1511306"/>
              <a:gd name="connsiteX9" fmla="*/ 10447252 w 10447252"/>
              <a:gd name="connsiteY9" fmla="*/ 0 h 1511306"/>
              <a:gd name="connsiteX10" fmla="*/ 9749635 w 10447252"/>
              <a:gd name="connsiteY10" fmla="*/ 1511301 h 1511306"/>
              <a:gd name="connsiteX11" fmla="*/ 5901779 w 10447252"/>
              <a:gd name="connsiteY11" fmla="*/ 1511301 h 1511306"/>
              <a:gd name="connsiteX12" fmla="*/ 5901779 w 10447252"/>
              <a:gd name="connsiteY12" fmla="*/ 1511304 h 1511306"/>
              <a:gd name="connsiteX13" fmla="*/ 5506390 w 10447252"/>
              <a:gd name="connsiteY13" fmla="*/ 1511304 h 1511306"/>
              <a:gd name="connsiteX14" fmla="*/ 5506390 w 10447252"/>
              <a:gd name="connsiteY14" fmla="*/ 1511306 h 1511306"/>
              <a:gd name="connsiteX15" fmla="*/ 4434058 w 10447252"/>
              <a:gd name="connsiteY15" fmla="*/ 1511306 h 1511306"/>
              <a:gd name="connsiteX16" fmla="*/ 4319855 w 10447252"/>
              <a:gd name="connsiteY16" fmla="*/ 1511306 h 1511306"/>
              <a:gd name="connsiteX17" fmla="*/ 4310215 w 10447252"/>
              <a:gd name="connsiteY17" fmla="*/ 1511306 h 1511306"/>
              <a:gd name="connsiteX18" fmla="*/ 3340133 w 10447252"/>
              <a:gd name="connsiteY18" fmla="*/ 1511306 h 1511306"/>
              <a:gd name="connsiteX19" fmla="*/ 3292695 w 10447252"/>
              <a:gd name="connsiteY19" fmla="*/ 1511306 h 1511306"/>
              <a:gd name="connsiteX20" fmla="*/ 3100647 w 10447252"/>
              <a:gd name="connsiteY20" fmla="*/ 1511306 h 1511306"/>
              <a:gd name="connsiteX21" fmla="*/ 0 w 10447252"/>
              <a:gd name="connsiteY21" fmla="*/ 1511306 h 1511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447252" h="1511306">
                <a:moveTo>
                  <a:pt x="0" y="0"/>
                </a:moveTo>
                <a:lnTo>
                  <a:pt x="3100647" y="0"/>
                </a:lnTo>
                <a:lnTo>
                  <a:pt x="3292695" y="0"/>
                </a:lnTo>
                <a:lnTo>
                  <a:pt x="3340133" y="0"/>
                </a:lnTo>
                <a:lnTo>
                  <a:pt x="4310215" y="0"/>
                </a:lnTo>
                <a:lnTo>
                  <a:pt x="5506390" y="0"/>
                </a:lnTo>
                <a:lnTo>
                  <a:pt x="5506390" y="2544"/>
                </a:lnTo>
                <a:lnTo>
                  <a:pt x="5901778" y="2544"/>
                </a:lnTo>
                <a:lnTo>
                  <a:pt x="5901778" y="0"/>
                </a:lnTo>
                <a:lnTo>
                  <a:pt x="10447252" y="0"/>
                </a:lnTo>
                <a:lnTo>
                  <a:pt x="9749635" y="1511301"/>
                </a:lnTo>
                <a:lnTo>
                  <a:pt x="5901779" y="1511301"/>
                </a:lnTo>
                <a:lnTo>
                  <a:pt x="5901779" y="1511304"/>
                </a:lnTo>
                <a:lnTo>
                  <a:pt x="5506390" y="1511304"/>
                </a:lnTo>
                <a:lnTo>
                  <a:pt x="5506390" y="1511306"/>
                </a:lnTo>
                <a:lnTo>
                  <a:pt x="4434058" y="1511306"/>
                </a:lnTo>
                <a:lnTo>
                  <a:pt x="4319855" y="1511306"/>
                </a:lnTo>
                <a:lnTo>
                  <a:pt x="4310215" y="1511306"/>
                </a:lnTo>
                <a:lnTo>
                  <a:pt x="3340133" y="1511306"/>
                </a:lnTo>
                <a:lnTo>
                  <a:pt x="3292695" y="1511306"/>
                </a:lnTo>
                <a:lnTo>
                  <a:pt x="3100647" y="1511306"/>
                </a:lnTo>
                <a:lnTo>
                  <a:pt x="0" y="1511306"/>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ctrTitle"/>
          </p:nvPr>
        </p:nvSpPr>
        <p:spPr>
          <a:xfrm>
            <a:off x="766763" y="4992688"/>
            <a:ext cx="9096375" cy="899766"/>
          </a:xfrm>
        </p:spPr>
        <p:txBody>
          <a:bodyPr>
            <a:normAutofit/>
          </a:bodyPr>
          <a:lstStyle/>
          <a:p>
            <a:pPr algn="l"/>
            <a:r>
              <a:rPr lang="de-DE" sz="4000"/>
              <a:t>Unit 3 </a:t>
            </a:r>
            <a:r>
              <a:rPr lang="de-DE" sz="4000" err="1"/>
              <a:t>herhaling</a:t>
            </a:r>
          </a:p>
        </p:txBody>
      </p:sp>
      <p:sp>
        <p:nvSpPr>
          <p:cNvPr id="3" name="Ondertitel 2"/>
          <p:cNvSpPr>
            <a:spLocks noGrp="1"/>
          </p:cNvSpPr>
          <p:nvPr>
            <p:ph type="subTitle" idx="1"/>
          </p:nvPr>
        </p:nvSpPr>
        <p:spPr>
          <a:xfrm>
            <a:off x="766763" y="5909861"/>
            <a:ext cx="9096375" cy="713189"/>
          </a:xfrm>
        </p:spPr>
        <p:txBody>
          <a:bodyPr vert="horz" lIns="91440" tIns="45720" rIns="91440" bIns="45720" rtlCol="0" anchor="t">
            <a:normAutofit/>
          </a:bodyPr>
          <a:lstStyle/>
          <a:p>
            <a:pPr algn="l"/>
            <a:r>
              <a:rPr lang="de-DE" sz="2000" b="1" err="1"/>
              <a:t>Goodmorning</a:t>
            </a:r>
            <a:r>
              <a:rPr lang="de-DE" sz="2000" b="1"/>
              <a:t>! Great </a:t>
            </a:r>
            <a:r>
              <a:rPr lang="de-DE" sz="2000" b="1" err="1"/>
              <a:t>to</a:t>
            </a:r>
            <a:r>
              <a:rPr lang="de-DE" sz="2000" b="1"/>
              <a:t> </a:t>
            </a:r>
            <a:r>
              <a:rPr lang="de-DE" sz="2000" b="1" err="1"/>
              <a:t>see</a:t>
            </a:r>
            <a:r>
              <a:rPr lang="de-DE" sz="2000" b="1"/>
              <a:t> </a:t>
            </a:r>
            <a:r>
              <a:rPr lang="de-DE" sz="2000" b="1" err="1"/>
              <a:t>you</a:t>
            </a:r>
            <a:r>
              <a:rPr lang="de-DE" sz="2000" b="1"/>
              <a:t> </a:t>
            </a:r>
            <a:r>
              <a:rPr lang="de-DE" sz="2000" b="1" err="1"/>
              <a:t>again</a:t>
            </a:r>
            <a:r>
              <a:rPr lang="de-DE" sz="2000" b="1"/>
              <a:t> :-) </a:t>
            </a:r>
            <a:r>
              <a:rPr lang="de-DE" sz="2000" b="1" err="1"/>
              <a:t>Get</a:t>
            </a:r>
            <a:r>
              <a:rPr lang="de-DE" sz="2000" b="1"/>
              <a:t> </a:t>
            </a:r>
            <a:r>
              <a:rPr lang="de-DE" sz="2000" b="1" err="1"/>
              <a:t>your</a:t>
            </a:r>
            <a:r>
              <a:rPr lang="de-DE" sz="2000" b="1"/>
              <a:t> </a:t>
            </a:r>
            <a:r>
              <a:rPr lang="de-DE" sz="2000" b="1" err="1"/>
              <a:t>workbook</a:t>
            </a:r>
            <a:r>
              <a:rPr lang="de-DE" sz="2000" b="1"/>
              <a:t> and </a:t>
            </a:r>
            <a:r>
              <a:rPr lang="de-DE" sz="2000" b="1" err="1"/>
              <a:t>take</a:t>
            </a:r>
            <a:r>
              <a:rPr lang="de-DE" sz="2000" b="1"/>
              <a:t> a </a:t>
            </a:r>
            <a:r>
              <a:rPr lang="de-DE" sz="2000" b="1" err="1"/>
              <a:t>seat</a:t>
            </a:r>
            <a:r>
              <a:rPr lang="de-DE" sz="2000" b="1"/>
              <a:t>.</a:t>
            </a:r>
          </a:p>
        </p:txBody>
      </p:sp>
    </p:spTree>
    <p:extLst>
      <p:ext uri="{BB962C8B-B14F-4D97-AF65-F5344CB8AC3E}">
        <p14:creationId xmlns:p14="http://schemas.microsoft.com/office/powerpoint/2010/main" val="3351439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2BC26D8-82FB-445E-AA49-62A77D7C1EE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5A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44330D-EA18-4254-AA95-EB49948539B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a:t>Greet the person on the phone and say you want to make an appointment. Tell the person what the appointment is for. Tell the person what date is possible for you. Tell the person what time is possible. Say that you are looking forward to the appointment</a:t>
            </a:r>
            <a:endParaRPr lang="en-US"/>
          </a:p>
        </p:txBody>
      </p:sp>
      <p:pic>
        <p:nvPicPr>
          <p:cNvPr id="2" name="Afbeelding 2">
            <a:extLst>
              <a:ext uri="{FF2B5EF4-FFF2-40B4-BE49-F238E27FC236}">
                <a16:creationId xmlns:a16="http://schemas.microsoft.com/office/drawing/2014/main" id="{2DA8653F-8B22-45E1-8501-6C58061140EC}"/>
              </a:ext>
            </a:extLst>
          </p:cNvPr>
          <p:cNvPicPr>
            <a:picLocks noChangeAspect="1"/>
          </p:cNvPicPr>
          <p:nvPr/>
        </p:nvPicPr>
        <p:blipFill>
          <a:blip r:embed="rId2"/>
          <a:stretch>
            <a:fillRect/>
          </a:stretch>
        </p:blipFill>
        <p:spPr>
          <a:xfrm>
            <a:off x="642938" y="647700"/>
            <a:ext cx="1459759" cy="758519"/>
          </a:xfrm>
          <a:prstGeom prst="rect">
            <a:avLst/>
          </a:prstGeom>
        </p:spPr>
      </p:pic>
      <p:sp>
        <p:nvSpPr>
          <p:cNvPr id="4" name="Tekstvak 3">
            <a:extLst>
              <a:ext uri="{FF2B5EF4-FFF2-40B4-BE49-F238E27FC236}">
                <a16:creationId xmlns:a16="http://schemas.microsoft.com/office/drawing/2014/main" id="{14903989-4058-45C7-A99C-11BB355ACF5F}"/>
              </a:ext>
            </a:extLst>
          </p:cNvPr>
          <p:cNvSpPr txBox="1"/>
          <p:nvPr/>
        </p:nvSpPr>
        <p:spPr>
          <a:xfrm>
            <a:off x="1409700" y="647700"/>
            <a:ext cx="9722696" cy="1077218"/>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l-NL" sz="3200" b="1" err="1"/>
              <a:t>Conversation</a:t>
            </a:r>
          </a:p>
          <a:p>
            <a:pPr algn="ctr"/>
            <a:r>
              <a:rPr lang="nl-NL" sz="3200" b="1"/>
              <a:t>(maak een gesprekje)</a:t>
            </a:r>
          </a:p>
        </p:txBody>
      </p:sp>
      <p:sp>
        <p:nvSpPr>
          <p:cNvPr id="5" name="Tekstvak 4">
            <a:extLst>
              <a:ext uri="{FF2B5EF4-FFF2-40B4-BE49-F238E27FC236}">
                <a16:creationId xmlns:a16="http://schemas.microsoft.com/office/drawing/2014/main" id="{CD4074F3-01D9-41C6-A422-087C2B481A1F}"/>
              </a:ext>
            </a:extLst>
          </p:cNvPr>
          <p:cNvSpPr txBox="1"/>
          <p:nvPr/>
        </p:nvSpPr>
        <p:spPr>
          <a:xfrm>
            <a:off x="763588" y="2431809"/>
            <a:ext cx="10680700" cy="3416320"/>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b="1">
                <a:solidFill>
                  <a:srgbClr val="00B0F0"/>
                </a:solidFill>
                <a:cs typeface="Calibri"/>
              </a:rPr>
              <a:t>Wie heeft een mooi voorbeeld?</a:t>
            </a:r>
            <a:endParaRPr lang="nl-NL"/>
          </a:p>
          <a:p>
            <a:endParaRPr lang="nl-NL" b="1">
              <a:solidFill>
                <a:srgbClr val="00B0F0"/>
              </a:solidFill>
            </a:endParaRPr>
          </a:p>
          <a:p>
            <a:r>
              <a:rPr lang="nl-NL"/>
              <a:t>Greet </a:t>
            </a:r>
            <a:r>
              <a:rPr lang="nl-NL" err="1"/>
              <a:t>the</a:t>
            </a:r>
            <a:r>
              <a:rPr lang="nl-NL"/>
              <a:t> person on </a:t>
            </a:r>
            <a:r>
              <a:rPr lang="nl-NL" err="1"/>
              <a:t>the</a:t>
            </a:r>
            <a:r>
              <a:rPr lang="nl-NL"/>
              <a:t> </a:t>
            </a:r>
            <a:r>
              <a:rPr lang="nl-NL" err="1"/>
              <a:t>phone</a:t>
            </a:r>
            <a:r>
              <a:rPr lang="nl-NL"/>
              <a:t> </a:t>
            </a:r>
            <a:r>
              <a:rPr lang="nl-NL" err="1"/>
              <a:t>and</a:t>
            </a:r>
            <a:r>
              <a:rPr lang="nl-NL"/>
              <a:t> say </a:t>
            </a:r>
            <a:r>
              <a:rPr lang="nl-NL" err="1"/>
              <a:t>you</a:t>
            </a:r>
            <a:r>
              <a:rPr lang="nl-NL"/>
              <a:t> want </a:t>
            </a:r>
            <a:r>
              <a:rPr lang="nl-NL" err="1"/>
              <a:t>to</a:t>
            </a:r>
            <a:r>
              <a:rPr lang="nl-NL"/>
              <a:t> make </a:t>
            </a:r>
            <a:r>
              <a:rPr lang="nl-NL" err="1"/>
              <a:t>an</a:t>
            </a:r>
            <a:r>
              <a:rPr lang="nl-NL"/>
              <a:t> </a:t>
            </a:r>
            <a:r>
              <a:rPr lang="nl-NL" err="1"/>
              <a:t>appointment</a:t>
            </a:r>
            <a:r>
              <a:rPr lang="nl-NL"/>
              <a:t>. </a:t>
            </a:r>
            <a:endParaRPr lang="nl-NL" sz="2400">
              <a:cs typeface="Calibri"/>
            </a:endParaRPr>
          </a:p>
          <a:p>
            <a:endParaRPr lang="nl-NL" b="1">
              <a:solidFill>
                <a:srgbClr val="00B0F0"/>
              </a:solidFill>
            </a:endParaRPr>
          </a:p>
          <a:p>
            <a:r>
              <a:rPr lang="nl-NL"/>
              <a:t>Tell </a:t>
            </a:r>
            <a:r>
              <a:rPr lang="nl-NL" err="1"/>
              <a:t>the</a:t>
            </a:r>
            <a:r>
              <a:rPr lang="nl-NL"/>
              <a:t> person </a:t>
            </a:r>
            <a:r>
              <a:rPr lang="nl-NL" err="1"/>
              <a:t>what</a:t>
            </a:r>
            <a:r>
              <a:rPr lang="nl-NL"/>
              <a:t> </a:t>
            </a:r>
            <a:r>
              <a:rPr lang="nl-NL" err="1"/>
              <a:t>the</a:t>
            </a:r>
            <a:r>
              <a:rPr lang="nl-NL"/>
              <a:t> </a:t>
            </a:r>
            <a:r>
              <a:rPr lang="nl-NL" err="1"/>
              <a:t>appointment</a:t>
            </a:r>
            <a:r>
              <a:rPr lang="nl-NL"/>
              <a:t> is </a:t>
            </a:r>
            <a:r>
              <a:rPr lang="nl-NL" err="1"/>
              <a:t>for</a:t>
            </a:r>
            <a:r>
              <a:rPr lang="nl-NL"/>
              <a:t>. </a:t>
            </a:r>
            <a:endParaRPr lang="nl-NL" sz="2400" err="1"/>
          </a:p>
          <a:p>
            <a:endParaRPr lang="nl-NL">
              <a:cs typeface="Calibri"/>
            </a:endParaRPr>
          </a:p>
          <a:p>
            <a:r>
              <a:rPr lang="nl-NL"/>
              <a:t>Tell </a:t>
            </a:r>
            <a:r>
              <a:rPr lang="nl-NL" err="1"/>
              <a:t>the</a:t>
            </a:r>
            <a:r>
              <a:rPr lang="nl-NL"/>
              <a:t> person </a:t>
            </a:r>
            <a:r>
              <a:rPr lang="nl-NL" err="1"/>
              <a:t>what</a:t>
            </a:r>
            <a:r>
              <a:rPr lang="nl-NL"/>
              <a:t> date is </a:t>
            </a:r>
            <a:r>
              <a:rPr lang="nl-NL" err="1"/>
              <a:t>possible</a:t>
            </a:r>
            <a:r>
              <a:rPr lang="nl-NL"/>
              <a:t> </a:t>
            </a:r>
            <a:r>
              <a:rPr lang="nl-NL" err="1"/>
              <a:t>for</a:t>
            </a:r>
            <a:r>
              <a:rPr lang="nl-NL"/>
              <a:t> </a:t>
            </a:r>
            <a:r>
              <a:rPr lang="nl-NL" err="1"/>
              <a:t>you</a:t>
            </a:r>
            <a:r>
              <a:rPr lang="nl-NL"/>
              <a:t>. </a:t>
            </a:r>
            <a:endParaRPr lang="nl-NL" sz="2400"/>
          </a:p>
          <a:p>
            <a:endParaRPr lang="nl-NL">
              <a:cs typeface="Calibri"/>
            </a:endParaRPr>
          </a:p>
          <a:p>
            <a:r>
              <a:rPr lang="nl-NL"/>
              <a:t>Tell </a:t>
            </a:r>
            <a:r>
              <a:rPr lang="nl-NL" err="1"/>
              <a:t>the</a:t>
            </a:r>
            <a:r>
              <a:rPr lang="nl-NL"/>
              <a:t> person </a:t>
            </a:r>
            <a:r>
              <a:rPr lang="nl-NL" err="1"/>
              <a:t>what</a:t>
            </a:r>
            <a:r>
              <a:rPr lang="nl-NL"/>
              <a:t> time is </a:t>
            </a:r>
            <a:r>
              <a:rPr lang="nl-NL" err="1"/>
              <a:t>possible</a:t>
            </a:r>
            <a:r>
              <a:rPr lang="nl-NL"/>
              <a:t>. </a:t>
            </a:r>
            <a:endParaRPr lang="nl-NL" sz="2400"/>
          </a:p>
          <a:p>
            <a:endParaRPr lang="nl-NL">
              <a:cs typeface="Calibri"/>
            </a:endParaRPr>
          </a:p>
          <a:p>
            <a:r>
              <a:rPr lang="nl-NL"/>
              <a:t>Say </a:t>
            </a:r>
            <a:r>
              <a:rPr lang="nl-NL" err="1"/>
              <a:t>that</a:t>
            </a:r>
            <a:r>
              <a:rPr lang="nl-NL"/>
              <a:t> </a:t>
            </a:r>
            <a:r>
              <a:rPr lang="nl-NL" err="1"/>
              <a:t>you</a:t>
            </a:r>
            <a:r>
              <a:rPr lang="nl-NL"/>
              <a:t> are </a:t>
            </a:r>
            <a:r>
              <a:rPr lang="nl-NL" err="1"/>
              <a:t>looking</a:t>
            </a:r>
            <a:r>
              <a:rPr lang="nl-NL"/>
              <a:t> forward </a:t>
            </a:r>
            <a:r>
              <a:rPr lang="nl-NL" err="1"/>
              <a:t>to</a:t>
            </a:r>
            <a:r>
              <a:rPr lang="nl-NL"/>
              <a:t> </a:t>
            </a:r>
            <a:r>
              <a:rPr lang="nl-NL" err="1"/>
              <a:t>the</a:t>
            </a:r>
            <a:r>
              <a:rPr lang="nl-NL"/>
              <a:t> </a:t>
            </a:r>
            <a:r>
              <a:rPr lang="nl-NL" err="1"/>
              <a:t>appointment</a:t>
            </a:r>
            <a:r>
              <a:rPr lang="nl-NL">
                <a:cs typeface="Calibri"/>
              </a:rPr>
              <a:t>.</a:t>
            </a:r>
            <a:endParaRPr lang="nl-NL" err="1">
              <a:cs typeface="Calibri"/>
            </a:endParaRPr>
          </a:p>
          <a:p>
            <a:endParaRPr lang="nl-NL">
              <a:solidFill>
                <a:srgbClr val="000000"/>
              </a:solidFill>
              <a:cs typeface="Calibri"/>
            </a:endParaRPr>
          </a:p>
        </p:txBody>
      </p:sp>
    </p:spTree>
    <p:extLst>
      <p:ext uri="{BB962C8B-B14F-4D97-AF65-F5344CB8AC3E}">
        <p14:creationId xmlns:p14="http://schemas.microsoft.com/office/powerpoint/2010/main" val="1181332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8AC533DD-1CF6-4A33-852D-3877441533A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62891" y="5346700"/>
            <a:ext cx="2329109" cy="1511301"/>
          </a:xfrm>
          <a:custGeom>
            <a:avLst/>
            <a:gdLst>
              <a:gd name="connsiteX0" fmla="*/ 697617 w 2329109"/>
              <a:gd name="connsiteY0" fmla="*/ 0 h 1511301"/>
              <a:gd name="connsiteX1" fmla="*/ 2329109 w 2329109"/>
              <a:gd name="connsiteY1" fmla="*/ 0 h 1511301"/>
              <a:gd name="connsiteX2" fmla="*/ 2329109 w 2329109"/>
              <a:gd name="connsiteY2" fmla="*/ 1511301 h 1511301"/>
              <a:gd name="connsiteX3" fmla="*/ 0 w 2329109"/>
              <a:gd name="connsiteY3" fmla="*/ 1511301 h 1511301"/>
            </a:gdLst>
            <a:ahLst/>
            <a:cxnLst>
              <a:cxn ang="0">
                <a:pos x="connsiteX0" y="connsiteY0"/>
              </a:cxn>
              <a:cxn ang="0">
                <a:pos x="connsiteX1" y="connsiteY1"/>
              </a:cxn>
              <a:cxn ang="0">
                <a:pos x="connsiteX2" y="connsiteY2"/>
              </a:cxn>
              <a:cxn ang="0">
                <a:pos x="connsiteX3" y="connsiteY3"/>
              </a:cxn>
            </a:cxnLst>
            <a:rect l="l" t="t" r="r" b="b"/>
            <a:pathLst>
              <a:path w="2329109" h="1511301">
                <a:moveTo>
                  <a:pt x="697617" y="0"/>
                </a:moveTo>
                <a:lnTo>
                  <a:pt x="2329109" y="0"/>
                </a:lnTo>
                <a:lnTo>
                  <a:pt x="2329109" y="1511301"/>
                </a:lnTo>
                <a:lnTo>
                  <a:pt x="0" y="1511301"/>
                </a:lnTo>
                <a:close/>
              </a:path>
            </a:pathLst>
          </a:custGeom>
          <a:solidFill>
            <a:schemeClr val="tx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Afbeelding 4">
            <a:extLst>
              <a:ext uri="{FF2B5EF4-FFF2-40B4-BE49-F238E27FC236}">
                <a16:creationId xmlns:a16="http://schemas.microsoft.com/office/drawing/2014/main" id="{6AF3E9D0-1B2B-489E-B767-B7DA4F964659}"/>
              </a:ext>
            </a:extLst>
          </p:cNvPr>
          <p:cNvPicPr>
            <a:picLocks noChangeAspect="1"/>
          </p:cNvPicPr>
          <p:nvPr/>
        </p:nvPicPr>
        <p:blipFill>
          <a:blip r:embed="rId2"/>
          <a:stretch>
            <a:fillRect/>
          </a:stretch>
        </p:blipFill>
        <p:spPr>
          <a:xfrm>
            <a:off x="4488987" y="190500"/>
            <a:ext cx="5953263" cy="3036892"/>
          </a:xfrm>
          <a:prstGeom prst="rect">
            <a:avLst/>
          </a:prstGeom>
        </p:spPr>
      </p:pic>
      <p:sp>
        <p:nvSpPr>
          <p:cNvPr id="11" name="Freeform: Shape 10">
            <a:extLst>
              <a:ext uri="{FF2B5EF4-FFF2-40B4-BE49-F238E27FC236}">
                <a16:creationId xmlns:a16="http://schemas.microsoft.com/office/drawing/2014/main" id="{61B91595-DF01-4E8B-80BF-B812BA9BFDB5}"/>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989090"/>
            <a:ext cx="10447338" cy="2868910"/>
          </a:xfrm>
          <a:custGeom>
            <a:avLst/>
            <a:gdLst>
              <a:gd name="connsiteX0" fmla="*/ 0 w 10447252"/>
              <a:gd name="connsiteY0" fmla="*/ 0 h 1511306"/>
              <a:gd name="connsiteX1" fmla="*/ 3100647 w 10447252"/>
              <a:gd name="connsiteY1" fmla="*/ 0 h 1511306"/>
              <a:gd name="connsiteX2" fmla="*/ 3292695 w 10447252"/>
              <a:gd name="connsiteY2" fmla="*/ 0 h 1511306"/>
              <a:gd name="connsiteX3" fmla="*/ 3340133 w 10447252"/>
              <a:gd name="connsiteY3" fmla="*/ 0 h 1511306"/>
              <a:gd name="connsiteX4" fmla="*/ 4310215 w 10447252"/>
              <a:gd name="connsiteY4" fmla="*/ 0 h 1511306"/>
              <a:gd name="connsiteX5" fmla="*/ 5506390 w 10447252"/>
              <a:gd name="connsiteY5" fmla="*/ 0 h 1511306"/>
              <a:gd name="connsiteX6" fmla="*/ 5506390 w 10447252"/>
              <a:gd name="connsiteY6" fmla="*/ 2544 h 1511306"/>
              <a:gd name="connsiteX7" fmla="*/ 5901778 w 10447252"/>
              <a:gd name="connsiteY7" fmla="*/ 2544 h 1511306"/>
              <a:gd name="connsiteX8" fmla="*/ 5901778 w 10447252"/>
              <a:gd name="connsiteY8" fmla="*/ 0 h 1511306"/>
              <a:gd name="connsiteX9" fmla="*/ 10447252 w 10447252"/>
              <a:gd name="connsiteY9" fmla="*/ 0 h 1511306"/>
              <a:gd name="connsiteX10" fmla="*/ 9749635 w 10447252"/>
              <a:gd name="connsiteY10" fmla="*/ 1511301 h 1511306"/>
              <a:gd name="connsiteX11" fmla="*/ 5901779 w 10447252"/>
              <a:gd name="connsiteY11" fmla="*/ 1511301 h 1511306"/>
              <a:gd name="connsiteX12" fmla="*/ 5901779 w 10447252"/>
              <a:gd name="connsiteY12" fmla="*/ 1511304 h 1511306"/>
              <a:gd name="connsiteX13" fmla="*/ 5506390 w 10447252"/>
              <a:gd name="connsiteY13" fmla="*/ 1511304 h 1511306"/>
              <a:gd name="connsiteX14" fmla="*/ 5506390 w 10447252"/>
              <a:gd name="connsiteY14" fmla="*/ 1511306 h 1511306"/>
              <a:gd name="connsiteX15" fmla="*/ 4434058 w 10447252"/>
              <a:gd name="connsiteY15" fmla="*/ 1511306 h 1511306"/>
              <a:gd name="connsiteX16" fmla="*/ 4319855 w 10447252"/>
              <a:gd name="connsiteY16" fmla="*/ 1511306 h 1511306"/>
              <a:gd name="connsiteX17" fmla="*/ 4310215 w 10447252"/>
              <a:gd name="connsiteY17" fmla="*/ 1511306 h 1511306"/>
              <a:gd name="connsiteX18" fmla="*/ 3340133 w 10447252"/>
              <a:gd name="connsiteY18" fmla="*/ 1511306 h 1511306"/>
              <a:gd name="connsiteX19" fmla="*/ 3292695 w 10447252"/>
              <a:gd name="connsiteY19" fmla="*/ 1511306 h 1511306"/>
              <a:gd name="connsiteX20" fmla="*/ 3100647 w 10447252"/>
              <a:gd name="connsiteY20" fmla="*/ 1511306 h 1511306"/>
              <a:gd name="connsiteX21" fmla="*/ 0 w 10447252"/>
              <a:gd name="connsiteY21" fmla="*/ 1511306 h 1511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447252" h="1511306">
                <a:moveTo>
                  <a:pt x="0" y="0"/>
                </a:moveTo>
                <a:lnTo>
                  <a:pt x="3100647" y="0"/>
                </a:lnTo>
                <a:lnTo>
                  <a:pt x="3292695" y="0"/>
                </a:lnTo>
                <a:lnTo>
                  <a:pt x="3340133" y="0"/>
                </a:lnTo>
                <a:lnTo>
                  <a:pt x="4310215" y="0"/>
                </a:lnTo>
                <a:lnTo>
                  <a:pt x="5506390" y="0"/>
                </a:lnTo>
                <a:lnTo>
                  <a:pt x="5506390" y="2544"/>
                </a:lnTo>
                <a:lnTo>
                  <a:pt x="5901778" y="2544"/>
                </a:lnTo>
                <a:lnTo>
                  <a:pt x="5901778" y="0"/>
                </a:lnTo>
                <a:lnTo>
                  <a:pt x="10447252" y="0"/>
                </a:lnTo>
                <a:lnTo>
                  <a:pt x="9749635" y="1511301"/>
                </a:lnTo>
                <a:lnTo>
                  <a:pt x="5901779" y="1511301"/>
                </a:lnTo>
                <a:lnTo>
                  <a:pt x="5901779" y="1511304"/>
                </a:lnTo>
                <a:lnTo>
                  <a:pt x="5506390" y="1511304"/>
                </a:lnTo>
                <a:lnTo>
                  <a:pt x="5506390" y="1511306"/>
                </a:lnTo>
                <a:lnTo>
                  <a:pt x="4434058" y="1511306"/>
                </a:lnTo>
                <a:lnTo>
                  <a:pt x="4319855" y="1511306"/>
                </a:lnTo>
                <a:lnTo>
                  <a:pt x="4310215" y="1511306"/>
                </a:lnTo>
                <a:lnTo>
                  <a:pt x="3340133" y="1511306"/>
                </a:lnTo>
                <a:lnTo>
                  <a:pt x="3292695" y="1511306"/>
                </a:lnTo>
                <a:lnTo>
                  <a:pt x="3100647" y="1511306"/>
                </a:lnTo>
                <a:lnTo>
                  <a:pt x="0" y="1511306"/>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Wingdings"/>
              <a:buChar char="Ø"/>
            </a:pPr>
            <a:r>
              <a:rPr lang="en-US" sz="2400">
                <a:solidFill>
                  <a:srgbClr val="000000"/>
                </a:solidFill>
              </a:rPr>
              <a:t>Workbook </a:t>
            </a:r>
            <a:r>
              <a:rPr lang="en-US" sz="2400" err="1">
                <a:solidFill>
                  <a:srgbClr val="000000"/>
                </a:solidFill>
              </a:rPr>
              <a:t>afmaken</a:t>
            </a:r>
            <a:r>
              <a:rPr lang="en-US" sz="2400">
                <a:solidFill>
                  <a:srgbClr val="000000"/>
                </a:solidFill>
              </a:rPr>
              <a:t> </a:t>
            </a:r>
            <a:endParaRPr lang="en-US" sz="2400" err="1">
              <a:solidFill>
                <a:srgbClr val="000000"/>
              </a:solidFill>
            </a:endParaRPr>
          </a:p>
          <a:p>
            <a:pPr marL="285750" indent="-285750" algn="ctr">
              <a:buFont typeface="Wingdings"/>
              <a:buChar char="Ø"/>
            </a:pPr>
            <a:r>
              <a:rPr lang="en-US" sz="2400" err="1">
                <a:solidFill>
                  <a:srgbClr val="000000"/>
                </a:solidFill>
              </a:rPr>
              <a:t>Oranje</a:t>
            </a:r>
            <a:r>
              <a:rPr lang="en-US" sz="2400">
                <a:solidFill>
                  <a:srgbClr val="000000"/>
                </a:solidFill>
              </a:rPr>
              <a:t> </a:t>
            </a:r>
            <a:r>
              <a:rPr lang="en-US" sz="2400" err="1">
                <a:solidFill>
                  <a:srgbClr val="000000"/>
                </a:solidFill>
              </a:rPr>
              <a:t>boekje</a:t>
            </a:r>
            <a:r>
              <a:rPr lang="en-US" sz="2400">
                <a:solidFill>
                  <a:srgbClr val="000000"/>
                </a:solidFill>
              </a:rPr>
              <a:t> </a:t>
            </a:r>
            <a:r>
              <a:rPr lang="en-US" sz="2400" err="1">
                <a:solidFill>
                  <a:srgbClr val="000000"/>
                </a:solidFill>
              </a:rPr>
              <a:t>leren</a:t>
            </a:r>
            <a:endParaRPr lang="en-US" sz="2400" err="1">
              <a:solidFill>
                <a:srgbClr val="000000"/>
              </a:solidFill>
              <a:cs typeface="Calibri"/>
            </a:endParaRPr>
          </a:p>
          <a:p>
            <a:pPr marL="285750" indent="-285750" algn="ctr">
              <a:buFont typeface="Wingdings"/>
              <a:buChar char="Ø"/>
            </a:pPr>
            <a:endParaRPr lang="en-US" sz="2400">
              <a:solidFill>
                <a:srgbClr val="000000"/>
              </a:solidFill>
            </a:endParaRPr>
          </a:p>
          <a:p>
            <a:pPr marL="285750" indent="-285750" algn="ctr">
              <a:buFont typeface="Wingdings"/>
              <a:buChar char="Ø"/>
            </a:pPr>
            <a:r>
              <a:rPr lang="en-US" sz="2400">
                <a:solidFill>
                  <a:srgbClr val="000000"/>
                </a:solidFill>
              </a:rPr>
              <a:t>De </a:t>
            </a:r>
            <a:r>
              <a:rPr lang="en-US" sz="2400" err="1">
                <a:solidFill>
                  <a:srgbClr val="000000"/>
                </a:solidFill>
              </a:rPr>
              <a:t>toets</a:t>
            </a:r>
            <a:r>
              <a:rPr lang="en-US" sz="2400">
                <a:solidFill>
                  <a:srgbClr val="000000"/>
                </a:solidFill>
              </a:rPr>
              <a:t> is op 20 </a:t>
            </a:r>
            <a:r>
              <a:rPr lang="en-US" sz="2400" err="1">
                <a:solidFill>
                  <a:srgbClr val="000000"/>
                </a:solidFill>
              </a:rPr>
              <a:t>februari</a:t>
            </a:r>
            <a:r>
              <a:rPr lang="en-US" sz="2400">
                <a:solidFill>
                  <a:srgbClr val="000000"/>
                </a:solidFill>
              </a:rPr>
              <a:t>.</a:t>
            </a:r>
            <a:endParaRPr lang="en-US" sz="2400">
              <a:solidFill>
                <a:srgbClr val="000000"/>
              </a:solidFill>
              <a:cs typeface="Calibri"/>
            </a:endParaRPr>
          </a:p>
          <a:p>
            <a:pPr marL="285750" indent="-285750" algn="ctr">
              <a:buFont typeface="Wingdings"/>
              <a:buChar char="Ø"/>
            </a:pPr>
            <a:r>
              <a:rPr lang="en-US" sz="2400">
                <a:solidFill>
                  <a:srgbClr val="000000"/>
                </a:solidFill>
                <a:cs typeface="Calibri"/>
              </a:rPr>
              <a:t>De ppt </a:t>
            </a:r>
            <a:r>
              <a:rPr lang="en-US" sz="2400" err="1">
                <a:solidFill>
                  <a:srgbClr val="000000"/>
                </a:solidFill>
                <a:cs typeface="Calibri"/>
              </a:rPr>
              <a:t>staat</a:t>
            </a:r>
            <a:r>
              <a:rPr lang="en-US" sz="2400">
                <a:solidFill>
                  <a:srgbClr val="000000"/>
                </a:solidFill>
                <a:cs typeface="Calibri"/>
              </a:rPr>
              <a:t> op de website </a:t>
            </a:r>
            <a:r>
              <a:rPr lang="en-US" sz="2400" err="1">
                <a:solidFill>
                  <a:srgbClr val="000000"/>
                </a:solidFill>
                <a:cs typeface="Calibri"/>
              </a:rPr>
              <a:t>bij</a:t>
            </a:r>
            <a:r>
              <a:rPr lang="en-US" sz="2400">
                <a:solidFill>
                  <a:srgbClr val="000000"/>
                </a:solidFill>
                <a:cs typeface="Calibri"/>
              </a:rPr>
              <a:t> 'to do @ home'.</a:t>
            </a:r>
          </a:p>
        </p:txBody>
      </p:sp>
      <p:sp>
        <p:nvSpPr>
          <p:cNvPr id="2" name="Titel 1"/>
          <p:cNvSpPr>
            <a:spLocks noGrp="1"/>
          </p:cNvSpPr>
          <p:nvPr>
            <p:ph type="ctrTitle"/>
          </p:nvPr>
        </p:nvSpPr>
        <p:spPr>
          <a:xfrm>
            <a:off x="323887" y="2686050"/>
            <a:ext cx="9096375" cy="899766"/>
          </a:xfrm>
        </p:spPr>
        <p:txBody>
          <a:bodyPr>
            <a:normAutofit/>
          </a:bodyPr>
          <a:lstStyle/>
          <a:p>
            <a:pPr algn="l"/>
            <a:r>
              <a:rPr lang="de-DE" sz="4000" err="1"/>
              <a:t>Oefentijd</a:t>
            </a:r>
            <a:r>
              <a:rPr lang="de-DE" sz="4000"/>
              <a:t>!</a:t>
            </a:r>
          </a:p>
        </p:txBody>
      </p:sp>
    </p:spTree>
    <p:extLst>
      <p:ext uri="{BB962C8B-B14F-4D97-AF65-F5344CB8AC3E}">
        <p14:creationId xmlns:p14="http://schemas.microsoft.com/office/powerpoint/2010/main" val="659111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atMod val="150000"/>
                <a:shade val="98000"/>
                <a:lumMod val="102000"/>
              </a:schemeClr>
            </a:gs>
            <a:gs pos="50000">
              <a:schemeClr val="bg1">
                <a:tint val="98000"/>
                <a:satMod val="130000"/>
                <a:shade val="9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2509F26-B5DC-4BA7-B476-4CB044237A2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Impact" panose="020B0806030902050204"/>
              <a:ea typeface="+mn-ea"/>
              <a:cs typeface="+mn-cs"/>
            </a:endParaRPr>
          </a:p>
        </p:txBody>
      </p:sp>
      <p:sp>
        <p:nvSpPr>
          <p:cNvPr id="9" name="Rectangle 8">
            <a:extLst>
              <a:ext uri="{FF2B5EF4-FFF2-40B4-BE49-F238E27FC236}">
                <a16:creationId xmlns:a16="http://schemas.microsoft.com/office/drawing/2014/main" id="{DB103EB1-B135-4526-B883-33228FC27FF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480000">
            <a:off x="815340" y="683404"/>
            <a:ext cx="10561320" cy="5404104"/>
          </a:xfrm>
          <a:prstGeom prst="rect">
            <a:avLst/>
          </a:prstGeom>
          <a:solidFill>
            <a:srgbClr val="FFFFFF"/>
          </a:solidFill>
          <a:ln w="3175" cap="sq" cmpd="thinThick">
            <a:solidFill>
              <a:srgbClr val="DDDDDD"/>
            </a:solidFill>
            <a:miter lim="800000"/>
          </a:ln>
          <a:effectLst>
            <a:outerShdw blurRad="266700" dist="1143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Impact" panose="020B0806030902050204"/>
              <a:ea typeface="+mn-ea"/>
              <a:cs typeface="+mn-cs"/>
            </a:endParaRPr>
          </a:p>
        </p:txBody>
      </p:sp>
      <p:pic>
        <p:nvPicPr>
          <p:cNvPr id="2" name="Afbeelding 2">
            <a:extLst>
              <a:ext uri="{FF2B5EF4-FFF2-40B4-BE49-F238E27FC236}">
                <a16:creationId xmlns:a16="http://schemas.microsoft.com/office/drawing/2014/main" id="{0C05DACB-0851-465D-808A-2304A8AB124D}"/>
              </a:ext>
            </a:extLst>
          </p:cNvPr>
          <p:cNvPicPr>
            <a:picLocks noChangeAspect="1"/>
          </p:cNvPicPr>
          <p:nvPr/>
        </p:nvPicPr>
        <p:blipFill rotWithShape="1">
          <a:blip r:embed="rId2"/>
          <a:srcRect t="5792" r="1" b="1"/>
          <a:stretch/>
        </p:blipFill>
        <p:spPr>
          <a:xfrm rot="21480000">
            <a:off x="1088565" y="1113158"/>
            <a:ext cx="3703639" cy="1771410"/>
          </a:xfrm>
          <a:prstGeom prst="rect">
            <a:avLst/>
          </a:prstGeom>
        </p:spPr>
      </p:pic>
      <p:sp>
        <p:nvSpPr>
          <p:cNvPr id="4" name="Tekstvak 3">
            <a:extLst>
              <a:ext uri="{FF2B5EF4-FFF2-40B4-BE49-F238E27FC236}">
                <a16:creationId xmlns:a16="http://schemas.microsoft.com/office/drawing/2014/main" id="{66402DD7-8F11-4F23-8DF4-A887810BD146}"/>
              </a:ext>
            </a:extLst>
          </p:cNvPr>
          <p:cNvSpPr txBox="1"/>
          <p:nvPr/>
        </p:nvSpPr>
        <p:spPr>
          <a:xfrm>
            <a:off x="5000625" y="2724150"/>
            <a:ext cx="5266713" cy="2432050"/>
          </a:xfrm>
          <a:prstGeom prst="rect">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2400"/>
              <a:t>We hebben vandaag een herhalingsles.</a:t>
            </a:r>
            <a:endParaRPr lang="nl-NL"/>
          </a:p>
          <a:p>
            <a:r>
              <a:rPr lang="nl-NL" sz="2400"/>
              <a:t>Je hebt nodig:</a:t>
            </a:r>
          </a:p>
          <a:p>
            <a:r>
              <a:rPr lang="nl-NL" sz="2400"/>
              <a:t>- een lijntjesblad</a:t>
            </a:r>
          </a:p>
          <a:p>
            <a:r>
              <a:rPr lang="nl-NL" sz="2400"/>
              <a:t>- een pen of een potlood</a:t>
            </a:r>
          </a:p>
          <a:p>
            <a:endParaRPr lang="nl-NL" sz="2400"/>
          </a:p>
          <a:p>
            <a:r>
              <a:rPr lang="nl-NL" sz="3200" b="1"/>
              <a:t>Wat weet je al?</a:t>
            </a:r>
          </a:p>
        </p:txBody>
      </p:sp>
    </p:spTree>
    <p:extLst>
      <p:ext uri="{BB962C8B-B14F-4D97-AF65-F5344CB8AC3E}">
        <p14:creationId xmlns:p14="http://schemas.microsoft.com/office/powerpoint/2010/main" val="3983835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atMod val="150000"/>
                <a:shade val="98000"/>
                <a:lumMod val="102000"/>
              </a:schemeClr>
            </a:gs>
            <a:gs pos="50000">
              <a:schemeClr val="bg1">
                <a:tint val="98000"/>
                <a:satMod val="130000"/>
                <a:shade val="9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2509F26-B5DC-4BA7-B476-4CB044237A2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Impact" panose="020B0806030902050204"/>
              <a:ea typeface="+mn-ea"/>
              <a:cs typeface="+mn-cs"/>
            </a:endParaRPr>
          </a:p>
        </p:txBody>
      </p:sp>
      <p:sp>
        <p:nvSpPr>
          <p:cNvPr id="9" name="Rectangle 8">
            <a:extLst>
              <a:ext uri="{FF2B5EF4-FFF2-40B4-BE49-F238E27FC236}">
                <a16:creationId xmlns:a16="http://schemas.microsoft.com/office/drawing/2014/main" id="{DB103EB1-B135-4526-B883-33228FC27FF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480000">
            <a:off x="815340" y="683404"/>
            <a:ext cx="10561320" cy="5404104"/>
          </a:xfrm>
          <a:prstGeom prst="rect">
            <a:avLst/>
          </a:prstGeom>
          <a:solidFill>
            <a:srgbClr val="FFFFFF"/>
          </a:solidFill>
          <a:ln w="3175" cap="sq" cmpd="thinThick">
            <a:solidFill>
              <a:srgbClr val="DDDDDD"/>
            </a:solidFill>
            <a:miter lim="800000"/>
          </a:ln>
          <a:effectLst>
            <a:outerShdw blurRad="266700" dist="1143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Impact" panose="020B0806030902050204"/>
              <a:ea typeface="+mn-ea"/>
              <a:cs typeface="+mn-cs"/>
            </a:endParaRPr>
          </a:p>
        </p:txBody>
      </p:sp>
      <p:sp>
        <p:nvSpPr>
          <p:cNvPr id="4" name="Tekstvak 3">
            <a:extLst>
              <a:ext uri="{FF2B5EF4-FFF2-40B4-BE49-F238E27FC236}">
                <a16:creationId xmlns:a16="http://schemas.microsoft.com/office/drawing/2014/main" id="{66402DD7-8F11-4F23-8DF4-A887810BD146}"/>
              </a:ext>
            </a:extLst>
          </p:cNvPr>
          <p:cNvSpPr txBox="1"/>
          <p:nvPr/>
        </p:nvSpPr>
        <p:spPr>
          <a:xfrm>
            <a:off x="923925" y="933450"/>
            <a:ext cx="10228061" cy="6032421"/>
          </a:xfrm>
          <a:prstGeom prst="rect">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2400"/>
              <a:t>Wat is de Engelse betekenis van deze woorden:</a:t>
            </a:r>
          </a:p>
          <a:p>
            <a:endParaRPr lang="nl-NL" sz="2000"/>
          </a:p>
          <a:p>
            <a:r>
              <a:rPr lang="nl-NL" sz="2200">
                <a:cs typeface="Calibri"/>
              </a:rPr>
              <a:t>Afspraak</a:t>
            </a:r>
          </a:p>
          <a:p>
            <a:r>
              <a:rPr lang="nl-NL" sz="2200">
                <a:cs typeface="Calibri"/>
              </a:rPr>
              <a:t>Afspraak(je)</a:t>
            </a:r>
          </a:p>
          <a:p>
            <a:r>
              <a:rPr lang="nl-NL" sz="2200">
                <a:cs typeface="Calibri"/>
              </a:rPr>
              <a:t>Te laat komen</a:t>
            </a:r>
          </a:p>
          <a:p>
            <a:r>
              <a:rPr lang="nl-NL" sz="2200">
                <a:cs typeface="Calibri"/>
              </a:rPr>
              <a:t>Gapen</a:t>
            </a:r>
          </a:p>
          <a:p>
            <a:r>
              <a:rPr lang="nl-NL" sz="2200">
                <a:cs typeface="Calibri"/>
              </a:rPr>
              <a:t>Datum</a:t>
            </a:r>
          </a:p>
          <a:p>
            <a:r>
              <a:rPr lang="nl-NL" sz="2200">
                <a:cs typeface="Calibri"/>
              </a:rPr>
              <a:t>Dagboek</a:t>
            </a:r>
          </a:p>
          <a:p>
            <a:r>
              <a:rPr lang="nl-NL" sz="2200">
                <a:cs typeface="Calibri"/>
              </a:rPr>
              <a:t>Middernacht</a:t>
            </a:r>
          </a:p>
          <a:p>
            <a:r>
              <a:rPr lang="nl-NL" sz="2200">
                <a:cs typeface="Calibri"/>
              </a:rPr>
              <a:t>Kampvuur</a:t>
            </a:r>
          </a:p>
          <a:p>
            <a:r>
              <a:rPr lang="nl-NL" sz="2200">
                <a:cs typeface="Calibri"/>
              </a:rPr>
              <a:t>Wijzers (van de klok)</a:t>
            </a:r>
          </a:p>
          <a:p>
            <a:r>
              <a:rPr lang="nl-NL" sz="2200">
                <a:cs typeface="Calibri"/>
              </a:rPr>
              <a:t>Vroeg</a:t>
            </a:r>
          </a:p>
          <a:p>
            <a:endParaRPr lang="nl-NL" sz="2200">
              <a:cs typeface="Calibri"/>
            </a:endParaRPr>
          </a:p>
          <a:p>
            <a:endParaRPr lang="nl-NL" sz="2000">
              <a:cs typeface="Calibri"/>
            </a:endParaRPr>
          </a:p>
          <a:p>
            <a:endParaRPr lang="nl-NL" sz="2000">
              <a:cs typeface="Calibri"/>
            </a:endParaRPr>
          </a:p>
          <a:p>
            <a:endParaRPr lang="nl-NL" sz="2000">
              <a:cs typeface="Calibri"/>
            </a:endParaRPr>
          </a:p>
          <a:p>
            <a:endParaRPr lang="nl-NL" sz="2000">
              <a:cs typeface="Calibri"/>
            </a:endParaRPr>
          </a:p>
          <a:p>
            <a:endParaRPr lang="nl-NL" sz="2000">
              <a:cs typeface="Calibri"/>
            </a:endParaRPr>
          </a:p>
        </p:txBody>
      </p:sp>
    </p:spTree>
    <p:extLst>
      <p:ext uri="{BB962C8B-B14F-4D97-AF65-F5344CB8AC3E}">
        <p14:creationId xmlns:p14="http://schemas.microsoft.com/office/powerpoint/2010/main" val="2912493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atMod val="150000"/>
                <a:shade val="98000"/>
                <a:lumMod val="102000"/>
              </a:schemeClr>
            </a:gs>
            <a:gs pos="50000">
              <a:schemeClr val="bg1">
                <a:tint val="98000"/>
                <a:satMod val="130000"/>
                <a:shade val="9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2509F26-B5DC-4BA7-B476-4CB044237A2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Impact" panose="020B0806030902050204"/>
              <a:ea typeface="+mn-ea"/>
              <a:cs typeface="+mn-cs"/>
            </a:endParaRPr>
          </a:p>
        </p:txBody>
      </p:sp>
      <p:sp>
        <p:nvSpPr>
          <p:cNvPr id="9" name="Rectangle 8">
            <a:extLst>
              <a:ext uri="{FF2B5EF4-FFF2-40B4-BE49-F238E27FC236}">
                <a16:creationId xmlns:a16="http://schemas.microsoft.com/office/drawing/2014/main" id="{DB103EB1-B135-4526-B883-33228FC27FF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480000">
            <a:off x="815340" y="683404"/>
            <a:ext cx="10561320" cy="5404104"/>
          </a:xfrm>
          <a:prstGeom prst="rect">
            <a:avLst/>
          </a:prstGeom>
          <a:solidFill>
            <a:srgbClr val="FFFFFF"/>
          </a:solidFill>
          <a:ln w="3175" cap="sq" cmpd="thinThick">
            <a:solidFill>
              <a:srgbClr val="DDDDDD"/>
            </a:solidFill>
            <a:miter lim="800000"/>
          </a:ln>
          <a:effectLst>
            <a:outerShdw blurRad="266700" dist="1143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Impact" panose="020B0806030902050204"/>
              <a:ea typeface="+mn-ea"/>
              <a:cs typeface="+mn-cs"/>
            </a:endParaRPr>
          </a:p>
        </p:txBody>
      </p:sp>
      <p:sp>
        <p:nvSpPr>
          <p:cNvPr id="4" name="Tekstvak 3">
            <a:extLst>
              <a:ext uri="{FF2B5EF4-FFF2-40B4-BE49-F238E27FC236}">
                <a16:creationId xmlns:a16="http://schemas.microsoft.com/office/drawing/2014/main" id="{66402DD7-8F11-4F23-8DF4-A887810BD146}"/>
              </a:ext>
            </a:extLst>
          </p:cNvPr>
          <p:cNvSpPr txBox="1"/>
          <p:nvPr/>
        </p:nvSpPr>
        <p:spPr>
          <a:xfrm>
            <a:off x="923925" y="933450"/>
            <a:ext cx="10228061" cy="4462760"/>
          </a:xfrm>
          <a:prstGeom prst="rect">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2400"/>
              <a:t>Wat is de Engelse betekenis van deze woorden:</a:t>
            </a:r>
          </a:p>
          <a:p>
            <a:endParaRPr lang="nl-NL" sz="2000"/>
          </a:p>
          <a:p>
            <a:r>
              <a:rPr lang="nl-NL" sz="2200">
                <a:cs typeface="Calibri"/>
              </a:rPr>
              <a:t>Afspraak                                          </a:t>
            </a:r>
            <a:r>
              <a:rPr lang="nl-NL" sz="2200" b="1" err="1">
                <a:solidFill>
                  <a:srgbClr val="FF0000"/>
                </a:solidFill>
                <a:cs typeface="Calibri"/>
              </a:rPr>
              <a:t>appointment</a:t>
            </a:r>
          </a:p>
          <a:p>
            <a:r>
              <a:rPr lang="nl-NL" sz="2200">
                <a:cs typeface="Calibri"/>
              </a:rPr>
              <a:t>Afspraak(je)                                    </a:t>
            </a:r>
            <a:r>
              <a:rPr lang="nl-NL" sz="2200" b="1">
                <a:solidFill>
                  <a:srgbClr val="FF0000"/>
                </a:solidFill>
                <a:cs typeface="Calibri"/>
              </a:rPr>
              <a:t>date</a:t>
            </a:r>
          </a:p>
          <a:p>
            <a:r>
              <a:rPr lang="nl-NL" sz="2200">
                <a:cs typeface="Calibri"/>
              </a:rPr>
              <a:t>Te laat komen                                 </a:t>
            </a:r>
            <a:r>
              <a:rPr lang="nl-NL" sz="2200" b="1">
                <a:solidFill>
                  <a:srgbClr val="FF0000"/>
                </a:solidFill>
                <a:cs typeface="Calibri"/>
              </a:rPr>
              <a:t>running late</a:t>
            </a:r>
          </a:p>
          <a:p>
            <a:r>
              <a:rPr lang="nl-NL" sz="2200">
                <a:cs typeface="Calibri"/>
              </a:rPr>
              <a:t>Gapen                                              </a:t>
            </a:r>
            <a:r>
              <a:rPr lang="nl-NL" sz="2200" b="1" err="1">
                <a:solidFill>
                  <a:srgbClr val="FF0000"/>
                </a:solidFill>
                <a:cs typeface="Calibri"/>
              </a:rPr>
              <a:t>to</a:t>
            </a:r>
            <a:r>
              <a:rPr lang="nl-NL" sz="2200" b="1">
                <a:solidFill>
                  <a:srgbClr val="FF0000"/>
                </a:solidFill>
                <a:cs typeface="Calibri"/>
              </a:rPr>
              <a:t> </a:t>
            </a:r>
            <a:r>
              <a:rPr lang="nl-NL" sz="2200" b="1" err="1">
                <a:solidFill>
                  <a:srgbClr val="FF0000"/>
                </a:solidFill>
                <a:cs typeface="Calibri"/>
              </a:rPr>
              <a:t>yawn</a:t>
            </a:r>
          </a:p>
          <a:p>
            <a:r>
              <a:rPr lang="nl-NL" sz="2200">
                <a:cs typeface="Calibri"/>
              </a:rPr>
              <a:t>Datum                                              </a:t>
            </a:r>
            <a:r>
              <a:rPr lang="nl-NL" sz="2200" b="1">
                <a:solidFill>
                  <a:srgbClr val="FF0000"/>
                </a:solidFill>
                <a:cs typeface="Calibri"/>
              </a:rPr>
              <a:t>date</a:t>
            </a:r>
          </a:p>
          <a:p>
            <a:r>
              <a:rPr lang="nl-NL" sz="2200">
                <a:cs typeface="Calibri"/>
              </a:rPr>
              <a:t>Dagboek/agenda                            </a:t>
            </a:r>
            <a:r>
              <a:rPr lang="nl-NL" sz="2200" b="1" err="1">
                <a:solidFill>
                  <a:srgbClr val="FF0000"/>
                </a:solidFill>
                <a:cs typeface="Calibri"/>
              </a:rPr>
              <a:t>diary</a:t>
            </a:r>
          </a:p>
          <a:p>
            <a:r>
              <a:rPr lang="nl-NL" sz="2200">
                <a:cs typeface="Calibri"/>
              </a:rPr>
              <a:t>Middernacht                                   </a:t>
            </a:r>
            <a:r>
              <a:rPr lang="nl-NL" sz="2200" b="1" err="1">
                <a:solidFill>
                  <a:srgbClr val="FF0000"/>
                </a:solidFill>
                <a:cs typeface="Calibri"/>
              </a:rPr>
              <a:t>midnight</a:t>
            </a:r>
          </a:p>
          <a:p>
            <a:r>
              <a:rPr lang="nl-NL" sz="2200">
                <a:cs typeface="Calibri"/>
              </a:rPr>
              <a:t>Kampvuur                                        </a:t>
            </a:r>
            <a:r>
              <a:rPr lang="nl-NL" sz="2200" b="1" err="1">
                <a:solidFill>
                  <a:srgbClr val="FF0000"/>
                </a:solidFill>
                <a:cs typeface="Calibri"/>
              </a:rPr>
              <a:t>campfire</a:t>
            </a:r>
          </a:p>
          <a:p>
            <a:r>
              <a:rPr lang="nl-NL" sz="2200">
                <a:cs typeface="Calibri"/>
              </a:rPr>
              <a:t>Wijzers (van de klok)                      </a:t>
            </a:r>
            <a:r>
              <a:rPr lang="nl-NL" sz="2200" b="1">
                <a:solidFill>
                  <a:srgbClr val="FF0000"/>
                </a:solidFill>
                <a:cs typeface="Calibri"/>
              </a:rPr>
              <a:t>hands</a:t>
            </a:r>
          </a:p>
          <a:p>
            <a:r>
              <a:rPr lang="nl-NL" sz="2200">
                <a:cs typeface="Calibri"/>
              </a:rPr>
              <a:t>Vroeg                                                </a:t>
            </a:r>
            <a:r>
              <a:rPr lang="nl-NL" sz="2200" b="1" err="1">
                <a:solidFill>
                  <a:srgbClr val="FF0000"/>
                </a:solidFill>
                <a:cs typeface="Calibri"/>
              </a:rPr>
              <a:t>early</a:t>
            </a:r>
          </a:p>
          <a:p>
            <a:endParaRPr lang="nl-NL" sz="2000">
              <a:cs typeface="Calibri"/>
            </a:endParaRPr>
          </a:p>
        </p:txBody>
      </p:sp>
    </p:spTree>
    <p:extLst>
      <p:ext uri="{BB962C8B-B14F-4D97-AF65-F5344CB8AC3E}">
        <p14:creationId xmlns:p14="http://schemas.microsoft.com/office/powerpoint/2010/main" val="2983612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atMod val="150000"/>
                <a:shade val="98000"/>
                <a:lumMod val="102000"/>
              </a:schemeClr>
            </a:gs>
            <a:gs pos="50000">
              <a:schemeClr val="bg1">
                <a:tint val="98000"/>
                <a:satMod val="130000"/>
                <a:shade val="9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2509F26-B5DC-4BA7-B476-4CB044237A2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Impact" panose="020B0806030902050204"/>
              <a:ea typeface="+mn-ea"/>
              <a:cs typeface="+mn-cs"/>
            </a:endParaRPr>
          </a:p>
        </p:txBody>
      </p:sp>
      <p:sp>
        <p:nvSpPr>
          <p:cNvPr id="9" name="Rectangle 8">
            <a:extLst>
              <a:ext uri="{FF2B5EF4-FFF2-40B4-BE49-F238E27FC236}">
                <a16:creationId xmlns:a16="http://schemas.microsoft.com/office/drawing/2014/main" id="{DB103EB1-B135-4526-B883-33228FC27FF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480000">
            <a:off x="815340" y="683404"/>
            <a:ext cx="10561320" cy="5404104"/>
          </a:xfrm>
          <a:prstGeom prst="rect">
            <a:avLst/>
          </a:prstGeom>
          <a:solidFill>
            <a:srgbClr val="FFFFFF"/>
          </a:solidFill>
          <a:ln w="3175" cap="sq" cmpd="thinThick">
            <a:solidFill>
              <a:srgbClr val="DDDDDD"/>
            </a:solidFill>
            <a:miter lim="800000"/>
          </a:ln>
          <a:effectLst>
            <a:outerShdw blurRad="266700" dist="1143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Impact" panose="020B0806030902050204"/>
              <a:ea typeface="+mn-ea"/>
              <a:cs typeface="+mn-cs"/>
            </a:endParaRPr>
          </a:p>
        </p:txBody>
      </p:sp>
      <p:sp>
        <p:nvSpPr>
          <p:cNvPr id="4" name="Tekstvak 3">
            <a:extLst>
              <a:ext uri="{FF2B5EF4-FFF2-40B4-BE49-F238E27FC236}">
                <a16:creationId xmlns:a16="http://schemas.microsoft.com/office/drawing/2014/main" id="{66402DD7-8F11-4F23-8DF4-A887810BD146}"/>
              </a:ext>
            </a:extLst>
          </p:cNvPr>
          <p:cNvSpPr txBox="1"/>
          <p:nvPr/>
        </p:nvSpPr>
        <p:spPr>
          <a:xfrm>
            <a:off x="923925" y="933450"/>
            <a:ext cx="10280650" cy="4493538"/>
          </a:xfrm>
          <a:prstGeom prst="rect">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2400"/>
              <a:t>Wat is de Nederlandse betekenis van deze woorden:</a:t>
            </a:r>
          </a:p>
          <a:p>
            <a:endParaRPr lang="nl-NL" sz="2000"/>
          </a:p>
          <a:p>
            <a:r>
              <a:rPr lang="nl-NL" sz="2200">
                <a:solidFill>
                  <a:srgbClr val="000000"/>
                </a:solidFill>
                <a:cs typeface="Calibri"/>
              </a:rPr>
              <a:t>minute hand</a:t>
            </a:r>
          </a:p>
          <a:p>
            <a:r>
              <a:rPr lang="nl-NL" sz="2200" err="1">
                <a:cs typeface="Calibri"/>
              </a:rPr>
              <a:t>hour</a:t>
            </a:r>
            <a:r>
              <a:rPr lang="nl-NL" sz="2200">
                <a:cs typeface="Calibri"/>
              </a:rPr>
              <a:t> hand</a:t>
            </a:r>
          </a:p>
          <a:p>
            <a:r>
              <a:rPr lang="nl-NL" sz="2200" err="1">
                <a:cs typeface="Calibri"/>
              </a:rPr>
              <a:t>crafts</a:t>
            </a:r>
          </a:p>
          <a:p>
            <a:r>
              <a:rPr lang="nl-NL" sz="2200" err="1">
                <a:cs typeface="Calibri"/>
              </a:rPr>
              <a:t>you</a:t>
            </a:r>
            <a:r>
              <a:rPr lang="nl-NL" sz="2200">
                <a:cs typeface="Calibri"/>
              </a:rPr>
              <a:t> are </a:t>
            </a:r>
            <a:r>
              <a:rPr lang="nl-NL" sz="2200" err="1">
                <a:cs typeface="Calibri"/>
              </a:rPr>
              <a:t>looking</a:t>
            </a:r>
            <a:r>
              <a:rPr lang="nl-NL" sz="2200">
                <a:cs typeface="Calibri"/>
              </a:rPr>
              <a:t> forward </a:t>
            </a:r>
            <a:r>
              <a:rPr lang="nl-NL" sz="2200" err="1">
                <a:cs typeface="Calibri"/>
              </a:rPr>
              <a:t>to</a:t>
            </a:r>
            <a:r>
              <a:rPr lang="nl-NL" sz="2200">
                <a:cs typeface="Calibri"/>
              </a:rPr>
              <a:t>....</a:t>
            </a:r>
          </a:p>
          <a:p>
            <a:r>
              <a:rPr lang="nl-NL" sz="2200" err="1">
                <a:cs typeface="Calibri"/>
              </a:rPr>
              <a:t>possible</a:t>
            </a:r>
          </a:p>
          <a:p>
            <a:r>
              <a:rPr lang="nl-NL" sz="2200" err="1">
                <a:cs typeface="Calibri"/>
              </a:rPr>
              <a:t>difficultl</a:t>
            </a:r>
          </a:p>
          <a:p>
            <a:r>
              <a:rPr lang="nl-NL" sz="2200">
                <a:cs typeface="Calibri"/>
              </a:rPr>
              <a:t>We have </a:t>
            </a:r>
            <a:r>
              <a:rPr lang="nl-NL" sz="2200" err="1">
                <a:cs typeface="Calibri"/>
              </a:rPr>
              <a:t>to</a:t>
            </a:r>
            <a:r>
              <a:rPr lang="nl-NL" sz="2200">
                <a:cs typeface="Calibri"/>
              </a:rPr>
              <a:t> </a:t>
            </a:r>
            <a:r>
              <a:rPr lang="nl-NL" sz="2200" err="1">
                <a:cs typeface="Calibri"/>
              </a:rPr>
              <a:t>pick</a:t>
            </a:r>
            <a:r>
              <a:rPr lang="nl-NL" sz="2200">
                <a:cs typeface="Calibri"/>
              </a:rPr>
              <a:t> a date.</a:t>
            </a:r>
          </a:p>
          <a:p>
            <a:r>
              <a:rPr lang="nl-NL" sz="2200" err="1">
                <a:cs typeface="Calibri"/>
              </a:rPr>
              <a:t>to</a:t>
            </a:r>
            <a:r>
              <a:rPr lang="nl-NL" sz="2200">
                <a:cs typeface="Calibri"/>
              </a:rPr>
              <a:t> brush </a:t>
            </a:r>
            <a:r>
              <a:rPr lang="nl-NL" sz="2200" err="1">
                <a:cs typeface="Calibri"/>
              </a:rPr>
              <a:t>my</a:t>
            </a:r>
            <a:r>
              <a:rPr lang="nl-NL" sz="2200">
                <a:cs typeface="Calibri"/>
              </a:rPr>
              <a:t> </a:t>
            </a:r>
            <a:r>
              <a:rPr lang="nl-NL" sz="2200" err="1">
                <a:cs typeface="Calibri"/>
              </a:rPr>
              <a:t>teeth</a:t>
            </a:r>
          </a:p>
          <a:p>
            <a:r>
              <a:rPr lang="nl-NL" sz="2200">
                <a:cs typeface="Calibri"/>
              </a:rPr>
              <a:t>half past </a:t>
            </a:r>
            <a:r>
              <a:rPr lang="nl-NL" sz="2200" err="1">
                <a:cs typeface="Calibri"/>
              </a:rPr>
              <a:t>three</a:t>
            </a:r>
          </a:p>
          <a:p>
            <a:r>
              <a:rPr lang="nl-NL" sz="2200" err="1">
                <a:cs typeface="Calibri"/>
              </a:rPr>
              <a:t>quarter</a:t>
            </a:r>
            <a:r>
              <a:rPr lang="nl-NL" sz="2200">
                <a:cs typeface="Calibri"/>
              </a:rPr>
              <a:t> </a:t>
            </a:r>
            <a:r>
              <a:rPr lang="nl-NL" sz="2200" err="1">
                <a:cs typeface="Calibri"/>
              </a:rPr>
              <a:t>to</a:t>
            </a:r>
            <a:r>
              <a:rPr lang="nl-NL" sz="2200">
                <a:cs typeface="Calibri"/>
              </a:rPr>
              <a:t> </a:t>
            </a:r>
            <a:r>
              <a:rPr lang="nl-NL" sz="2200" err="1">
                <a:cs typeface="Calibri"/>
              </a:rPr>
              <a:t>nine</a:t>
            </a:r>
          </a:p>
          <a:p>
            <a:r>
              <a:rPr lang="nl-NL" sz="2200" err="1">
                <a:cs typeface="Calibri"/>
              </a:rPr>
              <a:t>noon</a:t>
            </a:r>
          </a:p>
        </p:txBody>
      </p:sp>
    </p:spTree>
    <p:extLst>
      <p:ext uri="{BB962C8B-B14F-4D97-AF65-F5344CB8AC3E}">
        <p14:creationId xmlns:p14="http://schemas.microsoft.com/office/powerpoint/2010/main" val="768742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atMod val="150000"/>
                <a:shade val="98000"/>
                <a:lumMod val="102000"/>
              </a:schemeClr>
            </a:gs>
            <a:gs pos="50000">
              <a:schemeClr val="bg1">
                <a:tint val="98000"/>
                <a:satMod val="130000"/>
                <a:shade val="9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2509F26-B5DC-4BA7-B476-4CB044237A2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Impact" panose="020B0806030902050204"/>
              <a:ea typeface="+mn-ea"/>
              <a:cs typeface="+mn-cs"/>
            </a:endParaRPr>
          </a:p>
        </p:txBody>
      </p:sp>
      <p:sp>
        <p:nvSpPr>
          <p:cNvPr id="9" name="Rectangle 8">
            <a:extLst>
              <a:ext uri="{FF2B5EF4-FFF2-40B4-BE49-F238E27FC236}">
                <a16:creationId xmlns:a16="http://schemas.microsoft.com/office/drawing/2014/main" id="{DB103EB1-B135-4526-B883-33228FC27FF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480000">
            <a:off x="815340" y="683404"/>
            <a:ext cx="10561320" cy="5404104"/>
          </a:xfrm>
          <a:prstGeom prst="rect">
            <a:avLst/>
          </a:prstGeom>
          <a:solidFill>
            <a:srgbClr val="FFFFFF"/>
          </a:solidFill>
          <a:ln w="3175" cap="sq" cmpd="thinThick">
            <a:solidFill>
              <a:srgbClr val="DDDDDD"/>
            </a:solidFill>
            <a:miter lim="800000"/>
          </a:ln>
          <a:effectLst>
            <a:outerShdw blurRad="266700" dist="1143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Impact" panose="020B0806030902050204"/>
              <a:ea typeface="+mn-ea"/>
              <a:cs typeface="+mn-cs"/>
            </a:endParaRPr>
          </a:p>
        </p:txBody>
      </p:sp>
      <p:sp>
        <p:nvSpPr>
          <p:cNvPr id="4" name="Tekstvak 3">
            <a:extLst>
              <a:ext uri="{FF2B5EF4-FFF2-40B4-BE49-F238E27FC236}">
                <a16:creationId xmlns:a16="http://schemas.microsoft.com/office/drawing/2014/main" id="{66402DD7-8F11-4F23-8DF4-A887810BD146}"/>
              </a:ext>
            </a:extLst>
          </p:cNvPr>
          <p:cNvSpPr txBox="1"/>
          <p:nvPr/>
        </p:nvSpPr>
        <p:spPr>
          <a:xfrm>
            <a:off x="923925" y="933450"/>
            <a:ext cx="10280650" cy="4493538"/>
          </a:xfrm>
          <a:prstGeom prst="rect">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2400"/>
              <a:t>Wat is de Nederlandse betekenis van deze woorden:</a:t>
            </a:r>
          </a:p>
          <a:p>
            <a:endParaRPr lang="nl-NL" sz="2000"/>
          </a:p>
          <a:p>
            <a:r>
              <a:rPr lang="nl-NL" sz="2200">
                <a:solidFill>
                  <a:srgbClr val="000000"/>
                </a:solidFill>
                <a:cs typeface="Calibri"/>
              </a:rPr>
              <a:t>minute hand                                       </a:t>
            </a:r>
            <a:r>
              <a:rPr lang="nl-NL" sz="2200" b="1">
                <a:solidFill>
                  <a:srgbClr val="FF0000"/>
                </a:solidFill>
                <a:cs typeface="Calibri"/>
              </a:rPr>
              <a:t>grote wijzer</a:t>
            </a:r>
          </a:p>
          <a:p>
            <a:r>
              <a:rPr lang="nl-NL" sz="2200" err="1">
                <a:cs typeface="Calibri"/>
              </a:rPr>
              <a:t>hour</a:t>
            </a:r>
            <a:r>
              <a:rPr lang="nl-NL" sz="2200">
                <a:cs typeface="Calibri"/>
              </a:rPr>
              <a:t> hand                                           </a:t>
            </a:r>
            <a:r>
              <a:rPr lang="nl-NL" sz="2200" b="1">
                <a:solidFill>
                  <a:srgbClr val="FF0000"/>
                </a:solidFill>
                <a:cs typeface="Calibri"/>
              </a:rPr>
              <a:t>kleine wijzer</a:t>
            </a:r>
          </a:p>
          <a:p>
            <a:r>
              <a:rPr lang="nl-NL" sz="2200" err="1">
                <a:cs typeface="Calibri"/>
              </a:rPr>
              <a:t>crafts</a:t>
            </a:r>
            <a:r>
              <a:rPr lang="nl-NL" sz="2200">
                <a:cs typeface="Calibri"/>
              </a:rPr>
              <a:t>                                                   </a:t>
            </a:r>
            <a:r>
              <a:rPr lang="nl-NL" sz="2200" b="1">
                <a:solidFill>
                  <a:srgbClr val="FF0000"/>
                </a:solidFill>
                <a:cs typeface="Calibri"/>
              </a:rPr>
              <a:t>knutselen</a:t>
            </a:r>
          </a:p>
          <a:p>
            <a:r>
              <a:rPr lang="nl-NL" sz="2200" err="1">
                <a:cs typeface="Calibri"/>
              </a:rPr>
              <a:t>you</a:t>
            </a:r>
            <a:r>
              <a:rPr lang="nl-NL" sz="2200">
                <a:cs typeface="Calibri"/>
              </a:rPr>
              <a:t> are </a:t>
            </a:r>
            <a:r>
              <a:rPr lang="nl-NL" sz="2200" err="1">
                <a:cs typeface="Calibri"/>
              </a:rPr>
              <a:t>looking</a:t>
            </a:r>
            <a:r>
              <a:rPr lang="nl-NL" sz="2200">
                <a:cs typeface="Calibri"/>
              </a:rPr>
              <a:t> forward </a:t>
            </a:r>
            <a:r>
              <a:rPr lang="nl-NL" sz="2200" err="1">
                <a:cs typeface="Calibri"/>
              </a:rPr>
              <a:t>to</a:t>
            </a:r>
            <a:r>
              <a:rPr lang="nl-NL" sz="2200">
                <a:cs typeface="Calibri"/>
              </a:rPr>
              <a:t>....         </a:t>
            </a:r>
            <a:r>
              <a:rPr lang="nl-NL" sz="2200" b="1">
                <a:solidFill>
                  <a:srgbClr val="FF0000"/>
                </a:solidFill>
                <a:cs typeface="Calibri"/>
              </a:rPr>
              <a:t>je kijkt uit naar....</a:t>
            </a:r>
          </a:p>
          <a:p>
            <a:r>
              <a:rPr lang="nl-NL" sz="2200" err="1">
                <a:cs typeface="Calibri"/>
              </a:rPr>
              <a:t>possible</a:t>
            </a:r>
            <a:r>
              <a:rPr lang="nl-NL" sz="2200">
                <a:cs typeface="Calibri"/>
              </a:rPr>
              <a:t>                                              </a:t>
            </a:r>
            <a:r>
              <a:rPr lang="nl-NL" sz="2200" b="1">
                <a:solidFill>
                  <a:srgbClr val="FF0000"/>
                </a:solidFill>
                <a:cs typeface="Calibri"/>
              </a:rPr>
              <a:t>mogelijk</a:t>
            </a:r>
          </a:p>
          <a:p>
            <a:r>
              <a:rPr lang="nl-NL" sz="2200" err="1">
                <a:cs typeface="Calibri"/>
              </a:rPr>
              <a:t>difficult</a:t>
            </a:r>
            <a:r>
              <a:rPr lang="nl-NL" sz="2200">
                <a:cs typeface="Calibri"/>
              </a:rPr>
              <a:t>                                               </a:t>
            </a:r>
            <a:r>
              <a:rPr lang="nl-NL" sz="2200" b="1">
                <a:solidFill>
                  <a:srgbClr val="FF0000"/>
                </a:solidFill>
                <a:cs typeface="Calibri"/>
              </a:rPr>
              <a:t>moeilijk</a:t>
            </a:r>
          </a:p>
          <a:p>
            <a:r>
              <a:rPr lang="nl-NL" sz="2200">
                <a:cs typeface="Calibri"/>
              </a:rPr>
              <a:t>We have </a:t>
            </a:r>
            <a:r>
              <a:rPr lang="nl-NL" sz="2200" err="1">
                <a:cs typeface="Calibri"/>
              </a:rPr>
              <a:t>to</a:t>
            </a:r>
            <a:r>
              <a:rPr lang="nl-NL" sz="2200">
                <a:cs typeface="Calibri"/>
              </a:rPr>
              <a:t> </a:t>
            </a:r>
            <a:r>
              <a:rPr lang="nl-NL" sz="2200" err="1">
                <a:cs typeface="Calibri"/>
              </a:rPr>
              <a:t>pick</a:t>
            </a:r>
            <a:r>
              <a:rPr lang="nl-NL" sz="2200">
                <a:cs typeface="Calibri"/>
              </a:rPr>
              <a:t> a date.                   </a:t>
            </a:r>
            <a:r>
              <a:rPr lang="nl-NL" sz="2200" b="1">
                <a:solidFill>
                  <a:srgbClr val="FF0000"/>
                </a:solidFill>
                <a:cs typeface="Calibri"/>
              </a:rPr>
              <a:t>We moeten een datum prikken.</a:t>
            </a:r>
          </a:p>
          <a:p>
            <a:r>
              <a:rPr lang="nl-NL" sz="2200" err="1">
                <a:cs typeface="Calibri"/>
              </a:rPr>
              <a:t>to</a:t>
            </a:r>
            <a:r>
              <a:rPr lang="nl-NL" sz="2200">
                <a:cs typeface="Calibri"/>
              </a:rPr>
              <a:t> brush </a:t>
            </a:r>
            <a:r>
              <a:rPr lang="nl-NL" sz="2200" err="1">
                <a:cs typeface="Calibri"/>
              </a:rPr>
              <a:t>my</a:t>
            </a:r>
            <a:r>
              <a:rPr lang="nl-NL" sz="2200">
                <a:cs typeface="Calibri"/>
              </a:rPr>
              <a:t> </a:t>
            </a:r>
            <a:r>
              <a:rPr lang="nl-NL" sz="2200" err="1">
                <a:cs typeface="Calibri"/>
              </a:rPr>
              <a:t>teeth</a:t>
            </a:r>
            <a:r>
              <a:rPr lang="nl-NL" sz="2200">
                <a:cs typeface="Calibri"/>
              </a:rPr>
              <a:t>                             </a:t>
            </a:r>
            <a:r>
              <a:rPr lang="nl-NL" sz="2200" b="1">
                <a:solidFill>
                  <a:srgbClr val="FF0000"/>
                </a:solidFill>
                <a:cs typeface="Calibri"/>
              </a:rPr>
              <a:t>mijn tanden poetsen</a:t>
            </a:r>
          </a:p>
          <a:p>
            <a:r>
              <a:rPr lang="nl-NL" sz="2200">
                <a:cs typeface="Calibri"/>
              </a:rPr>
              <a:t>half past </a:t>
            </a:r>
            <a:r>
              <a:rPr lang="nl-NL" sz="2200" err="1">
                <a:cs typeface="Calibri"/>
              </a:rPr>
              <a:t>three</a:t>
            </a:r>
            <a:r>
              <a:rPr lang="nl-NL" sz="2200">
                <a:cs typeface="Calibri"/>
              </a:rPr>
              <a:t>                                   </a:t>
            </a:r>
            <a:r>
              <a:rPr lang="nl-NL" sz="2200" b="1">
                <a:solidFill>
                  <a:srgbClr val="FF0000"/>
                </a:solidFill>
                <a:cs typeface="Calibri"/>
              </a:rPr>
              <a:t>half vier</a:t>
            </a:r>
          </a:p>
          <a:p>
            <a:r>
              <a:rPr lang="nl-NL" sz="2200">
                <a:cs typeface="Calibri"/>
              </a:rPr>
              <a:t>a </a:t>
            </a:r>
            <a:r>
              <a:rPr lang="nl-NL" sz="2200" err="1">
                <a:cs typeface="Calibri"/>
              </a:rPr>
              <a:t>quarter</a:t>
            </a:r>
            <a:r>
              <a:rPr lang="nl-NL" sz="2200">
                <a:cs typeface="Calibri"/>
              </a:rPr>
              <a:t> </a:t>
            </a:r>
            <a:r>
              <a:rPr lang="nl-NL" sz="2200" err="1">
                <a:cs typeface="Calibri"/>
              </a:rPr>
              <a:t>to</a:t>
            </a:r>
            <a:r>
              <a:rPr lang="nl-NL" sz="2200">
                <a:cs typeface="Calibri"/>
              </a:rPr>
              <a:t> </a:t>
            </a:r>
            <a:r>
              <a:rPr lang="nl-NL" sz="2200" err="1">
                <a:cs typeface="Calibri"/>
              </a:rPr>
              <a:t>nine</a:t>
            </a:r>
            <a:r>
              <a:rPr lang="nl-NL" sz="2200">
                <a:cs typeface="Calibri"/>
              </a:rPr>
              <a:t>                               </a:t>
            </a:r>
            <a:r>
              <a:rPr lang="nl-NL" sz="2200" b="1">
                <a:solidFill>
                  <a:srgbClr val="FF0000"/>
                </a:solidFill>
                <a:cs typeface="Calibri"/>
              </a:rPr>
              <a:t>kwart voor negen</a:t>
            </a:r>
            <a:r>
              <a:rPr lang="nl-NL" sz="2200">
                <a:cs typeface="Calibri"/>
              </a:rPr>
              <a:t>   </a:t>
            </a:r>
          </a:p>
          <a:p>
            <a:r>
              <a:rPr lang="nl-NL" sz="2200" err="1">
                <a:cs typeface="Calibri"/>
              </a:rPr>
              <a:t>noon</a:t>
            </a:r>
            <a:r>
              <a:rPr lang="nl-NL" sz="2200">
                <a:cs typeface="Calibri"/>
              </a:rPr>
              <a:t>                                                    </a:t>
            </a:r>
            <a:r>
              <a:rPr lang="nl-NL" sz="2200" b="1">
                <a:solidFill>
                  <a:srgbClr val="FF0000"/>
                </a:solidFill>
                <a:cs typeface="Calibri"/>
              </a:rPr>
              <a:t>'s middags om 12 uur</a:t>
            </a:r>
          </a:p>
        </p:txBody>
      </p:sp>
    </p:spTree>
    <p:extLst>
      <p:ext uri="{BB962C8B-B14F-4D97-AF65-F5344CB8AC3E}">
        <p14:creationId xmlns:p14="http://schemas.microsoft.com/office/powerpoint/2010/main" val="3104778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2BC26D8-82FB-445E-AA49-62A77D7C1EE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5A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44330D-EA18-4254-AA95-EB49948539B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Afbeelding 2">
            <a:extLst>
              <a:ext uri="{FF2B5EF4-FFF2-40B4-BE49-F238E27FC236}">
                <a16:creationId xmlns:a16="http://schemas.microsoft.com/office/drawing/2014/main" id="{2DA8653F-8B22-45E1-8501-6C58061140EC}"/>
              </a:ext>
            </a:extLst>
          </p:cNvPr>
          <p:cNvPicPr>
            <a:picLocks noChangeAspect="1"/>
          </p:cNvPicPr>
          <p:nvPr/>
        </p:nvPicPr>
        <p:blipFill>
          <a:blip r:embed="rId2"/>
          <a:stretch>
            <a:fillRect/>
          </a:stretch>
        </p:blipFill>
        <p:spPr>
          <a:xfrm>
            <a:off x="642938" y="647700"/>
            <a:ext cx="1459759" cy="758519"/>
          </a:xfrm>
          <a:prstGeom prst="rect">
            <a:avLst/>
          </a:prstGeom>
        </p:spPr>
      </p:pic>
      <p:sp>
        <p:nvSpPr>
          <p:cNvPr id="4" name="Tekstvak 3">
            <a:extLst>
              <a:ext uri="{FF2B5EF4-FFF2-40B4-BE49-F238E27FC236}">
                <a16:creationId xmlns:a16="http://schemas.microsoft.com/office/drawing/2014/main" id="{14903989-4058-45C7-A99C-11BB355ACF5F}"/>
              </a:ext>
            </a:extLst>
          </p:cNvPr>
          <p:cNvSpPr txBox="1"/>
          <p:nvPr/>
        </p:nvSpPr>
        <p:spPr>
          <a:xfrm>
            <a:off x="1409700" y="647700"/>
            <a:ext cx="9722696" cy="107791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l-NL" sz="3200" b="1" err="1"/>
              <a:t>Fill</a:t>
            </a:r>
            <a:r>
              <a:rPr lang="nl-NL" sz="3200" b="1"/>
              <a:t> in </a:t>
            </a:r>
            <a:r>
              <a:rPr lang="nl-NL" sz="3200" b="1" err="1"/>
              <a:t>the</a:t>
            </a:r>
            <a:r>
              <a:rPr lang="nl-NL" sz="3200" b="1"/>
              <a:t> right form</a:t>
            </a:r>
          </a:p>
          <a:p>
            <a:pPr algn="ctr"/>
            <a:r>
              <a:rPr lang="nl-NL" sz="3200" b="1"/>
              <a:t>(a – </a:t>
            </a:r>
            <a:r>
              <a:rPr lang="nl-NL" sz="3200" b="1" err="1"/>
              <a:t>an</a:t>
            </a:r>
            <a:r>
              <a:rPr lang="nl-NL" sz="3200" b="1"/>
              <a:t> – on - at)</a:t>
            </a:r>
            <a:endParaRPr lang="nl-NL" sz="3200" b="1">
              <a:cs typeface="Calibri"/>
            </a:endParaRPr>
          </a:p>
        </p:txBody>
      </p:sp>
      <p:sp>
        <p:nvSpPr>
          <p:cNvPr id="5" name="Tekstvak 4">
            <a:extLst>
              <a:ext uri="{FF2B5EF4-FFF2-40B4-BE49-F238E27FC236}">
                <a16:creationId xmlns:a16="http://schemas.microsoft.com/office/drawing/2014/main" id="{CD4074F3-01D9-41C6-A422-087C2B481A1F}"/>
              </a:ext>
            </a:extLst>
          </p:cNvPr>
          <p:cNvSpPr txBox="1"/>
          <p:nvPr/>
        </p:nvSpPr>
        <p:spPr>
          <a:xfrm>
            <a:off x="763588" y="2431809"/>
            <a:ext cx="10680700" cy="3416320"/>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2400"/>
              <a:t>1. I went</a:t>
            </a:r>
            <a:r>
              <a:rPr lang="nl-NL" sz="2400">
                <a:cs typeface="Calibri"/>
              </a:rPr>
              <a:t> </a:t>
            </a:r>
            <a:r>
              <a:rPr lang="nl-NL" sz="2400" err="1">
                <a:cs typeface="Calibri"/>
              </a:rPr>
              <a:t>to</a:t>
            </a:r>
            <a:r>
              <a:rPr lang="nl-NL" sz="2400">
                <a:cs typeface="Calibri"/>
              </a:rPr>
              <a:t> _______ </a:t>
            </a:r>
            <a:r>
              <a:rPr lang="nl-NL" sz="2400" err="1">
                <a:cs typeface="Calibri"/>
              </a:rPr>
              <a:t>summer</a:t>
            </a:r>
            <a:r>
              <a:rPr lang="nl-NL" sz="2400">
                <a:cs typeface="Calibri"/>
              </a:rPr>
              <a:t> camp.</a:t>
            </a:r>
          </a:p>
          <a:p>
            <a:r>
              <a:rPr lang="nl-NL" sz="2400"/>
              <a:t>2. </a:t>
            </a:r>
            <a:r>
              <a:rPr lang="nl-NL" sz="2400" err="1"/>
              <a:t>That</a:t>
            </a:r>
            <a:r>
              <a:rPr lang="nl-NL" sz="2400"/>
              <a:t> </a:t>
            </a:r>
            <a:r>
              <a:rPr lang="nl-NL" sz="2400" err="1"/>
              <a:t>lesson</a:t>
            </a:r>
            <a:r>
              <a:rPr lang="nl-NL" sz="2400"/>
              <a:t> </a:t>
            </a:r>
            <a:r>
              <a:rPr lang="nl-NL" sz="2400" err="1"/>
              <a:t>took</a:t>
            </a:r>
            <a:r>
              <a:rPr lang="nl-NL" sz="2400">
                <a:cs typeface="Calibri"/>
              </a:rPr>
              <a:t> _________ </a:t>
            </a:r>
            <a:r>
              <a:rPr lang="nl-NL" sz="2400" err="1">
                <a:cs typeface="Calibri"/>
              </a:rPr>
              <a:t>hour</a:t>
            </a:r>
            <a:r>
              <a:rPr lang="nl-NL" sz="2400">
                <a:cs typeface="Calibri"/>
              </a:rPr>
              <a:t>.</a:t>
            </a:r>
            <a:endParaRPr lang="nl-NL" sz="2400"/>
          </a:p>
          <a:p>
            <a:r>
              <a:rPr lang="nl-NL" sz="2400"/>
              <a:t>3. Do </a:t>
            </a:r>
            <a:r>
              <a:rPr lang="nl-NL" sz="2400" err="1"/>
              <a:t>you</a:t>
            </a:r>
            <a:r>
              <a:rPr lang="nl-NL" sz="2400"/>
              <a:t> like</a:t>
            </a:r>
            <a:r>
              <a:rPr lang="nl-NL" sz="2400">
                <a:cs typeface="Calibri"/>
              </a:rPr>
              <a:t> ________ </a:t>
            </a:r>
            <a:r>
              <a:rPr lang="nl-NL" sz="2400" err="1">
                <a:cs typeface="Calibri"/>
              </a:rPr>
              <a:t>campfire</a:t>
            </a:r>
            <a:r>
              <a:rPr lang="nl-NL" sz="2400">
                <a:cs typeface="Calibri"/>
              </a:rPr>
              <a:t>?</a:t>
            </a:r>
          </a:p>
          <a:p>
            <a:r>
              <a:rPr lang="nl-NL" sz="2400"/>
              <a:t>4. I like _______</a:t>
            </a:r>
            <a:r>
              <a:rPr lang="nl-NL" sz="2400">
                <a:cs typeface="Calibri"/>
              </a:rPr>
              <a:t> adventure trip!</a:t>
            </a:r>
          </a:p>
          <a:p>
            <a:endParaRPr lang="nl-NL" sz="2400"/>
          </a:p>
          <a:p>
            <a:r>
              <a:rPr lang="nl-NL" sz="2400"/>
              <a:t>5. </a:t>
            </a:r>
            <a:r>
              <a:rPr lang="nl-NL" sz="2400" err="1"/>
              <a:t>What</a:t>
            </a:r>
            <a:r>
              <a:rPr lang="nl-NL" sz="2400"/>
              <a:t> are </a:t>
            </a:r>
            <a:r>
              <a:rPr lang="nl-NL" sz="2400" err="1"/>
              <a:t>you</a:t>
            </a:r>
            <a:r>
              <a:rPr lang="nl-NL" sz="2400"/>
              <a:t> </a:t>
            </a:r>
            <a:r>
              <a:rPr lang="nl-NL" sz="2400" err="1"/>
              <a:t>going</a:t>
            </a:r>
            <a:r>
              <a:rPr lang="nl-NL" sz="2400"/>
              <a:t> </a:t>
            </a:r>
            <a:r>
              <a:rPr lang="nl-NL" sz="2400" err="1"/>
              <a:t>to</a:t>
            </a:r>
            <a:r>
              <a:rPr lang="nl-NL" sz="2400"/>
              <a:t> do</a:t>
            </a:r>
            <a:r>
              <a:rPr lang="nl-NL" sz="2400">
                <a:cs typeface="Calibri"/>
              </a:rPr>
              <a:t> _______ </a:t>
            </a:r>
            <a:r>
              <a:rPr lang="nl-NL" sz="2400" err="1">
                <a:cs typeface="Calibri"/>
              </a:rPr>
              <a:t>Tuesday</a:t>
            </a:r>
            <a:r>
              <a:rPr lang="nl-NL" sz="2400">
                <a:cs typeface="Calibri"/>
              </a:rPr>
              <a:t>?</a:t>
            </a:r>
          </a:p>
          <a:p>
            <a:r>
              <a:rPr lang="nl-NL" sz="2400"/>
              <a:t>6. My date</a:t>
            </a:r>
            <a:r>
              <a:rPr lang="nl-NL" sz="2400">
                <a:cs typeface="Calibri"/>
              </a:rPr>
              <a:t> is ________ </a:t>
            </a:r>
            <a:r>
              <a:rPr lang="nl-NL" sz="2400" err="1">
                <a:cs typeface="Calibri"/>
              </a:rPr>
              <a:t>Saturday</a:t>
            </a:r>
            <a:r>
              <a:rPr lang="nl-NL" sz="2400">
                <a:cs typeface="Calibri"/>
              </a:rPr>
              <a:t>.</a:t>
            </a:r>
          </a:p>
          <a:p>
            <a:r>
              <a:rPr lang="nl-NL" sz="2400"/>
              <a:t>7. My date is</a:t>
            </a:r>
            <a:r>
              <a:rPr lang="nl-NL" sz="2400">
                <a:cs typeface="Calibri"/>
              </a:rPr>
              <a:t> ________ </a:t>
            </a:r>
            <a:r>
              <a:rPr lang="nl-NL" sz="2400" err="1">
                <a:cs typeface="Calibri"/>
              </a:rPr>
              <a:t>four</a:t>
            </a:r>
            <a:r>
              <a:rPr lang="nl-NL" sz="2400">
                <a:cs typeface="Calibri"/>
              </a:rPr>
              <a:t> </a:t>
            </a:r>
            <a:r>
              <a:rPr lang="nl-NL" sz="2400" err="1">
                <a:cs typeface="Calibri"/>
              </a:rPr>
              <a:t>o'clock</a:t>
            </a:r>
          </a:p>
          <a:p>
            <a:r>
              <a:rPr lang="nl-NL" sz="2400"/>
              <a:t>8. </a:t>
            </a:r>
            <a:r>
              <a:rPr lang="nl-NL" sz="2400">
                <a:cs typeface="Calibri"/>
              </a:rPr>
              <a:t>I </a:t>
            </a:r>
            <a:r>
              <a:rPr lang="nl-NL" sz="2400" err="1">
                <a:cs typeface="Calibri"/>
              </a:rPr>
              <a:t>am</a:t>
            </a:r>
            <a:r>
              <a:rPr lang="nl-NL" sz="2400">
                <a:cs typeface="Calibri"/>
              </a:rPr>
              <a:t> </a:t>
            </a:r>
            <a:r>
              <a:rPr lang="nl-NL" sz="2400" err="1">
                <a:cs typeface="Calibri"/>
              </a:rPr>
              <a:t>going</a:t>
            </a:r>
            <a:r>
              <a:rPr lang="nl-NL" sz="2400">
                <a:cs typeface="Calibri"/>
              </a:rPr>
              <a:t> </a:t>
            </a:r>
            <a:r>
              <a:rPr lang="nl-NL" sz="2400" err="1">
                <a:cs typeface="Calibri"/>
              </a:rPr>
              <a:t>to</a:t>
            </a:r>
            <a:r>
              <a:rPr lang="nl-NL" sz="2400">
                <a:cs typeface="Calibri"/>
              </a:rPr>
              <a:t> </a:t>
            </a:r>
            <a:r>
              <a:rPr lang="nl-NL" sz="2400" err="1">
                <a:cs typeface="Calibri"/>
              </a:rPr>
              <a:t>the</a:t>
            </a:r>
            <a:r>
              <a:rPr lang="nl-NL" sz="2400">
                <a:cs typeface="Calibri"/>
              </a:rPr>
              <a:t> supermarket _________ half past five.</a:t>
            </a:r>
          </a:p>
        </p:txBody>
      </p:sp>
    </p:spTree>
    <p:extLst>
      <p:ext uri="{BB962C8B-B14F-4D97-AF65-F5344CB8AC3E}">
        <p14:creationId xmlns:p14="http://schemas.microsoft.com/office/powerpoint/2010/main" val="485444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2BC26D8-82FB-445E-AA49-62A77D7C1EE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5A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44330D-EA18-4254-AA95-EB49948539B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Afbeelding 2">
            <a:extLst>
              <a:ext uri="{FF2B5EF4-FFF2-40B4-BE49-F238E27FC236}">
                <a16:creationId xmlns:a16="http://schemas.microsoft.com/office/drawing/2014/main" id="{2DA8653F-8B22-45E1-8501-6C58061140EC}"/>
              </a:ext>
            </a:extLst>
          </p:cNvPr>
          <p:cNvPicPr>
            <a:picLocks noChangeAspect="1"/>
          </p:cNvPicPr>
          <p:nvPr/>
        </p:nvPicPr>
        <p:blipFill>
          <a:blip r:embed="rId2"/>
          <a:stretch>
            <a:fillRect/>
          </a:stretch>
        </p:blipFill>
        <p:spPr>
          <a:xfrm>
            <a:off x="642938" y="647700"/>
            <a:ext cx="1459759" cy="758519"/>
          </a:xfrm>
          <a:prstGeom prst="rect">
            <a:avLst/>
          </a:prstGeom>
        </p:spPr>
      </p:pic>
      <p:sp>
        <p:nvSpPr>
          <p:cNvPr id="4" name="Tekstvak 3">
            <a:extLst>
              <a:ext uri="{FF2B5EF4-FFF2-40B4-BE49-F238E27FC236}">
                <a16:creationId xmlns:a16="http://schemas.microsoft.com/office/drawing/2014/main" id="{14903989-4058-45C7-A99C-11BB355ACF5F}"/>
              </a:ext>
            </a:extLst>
          </p:cNvPr>
          <p:cNvSpPr txBox="1"/>
          <p:nvPr/>
        </p:nvSpPr>
        <p:spPr>
          <a:xfrm>
            <a:off x="1409700" y="647700"/>
            <a:ext cx="9722696" cy="107791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l-NL" sz="3200" b="1" err="1"/>
              <a:t>Fill</a:t>
            </a:r>
            <a:r>
              <a:rPr lang="nl-NL" sz="3200" b="1"/>
              <a:t> in </a:t>
            </a:r>
            <a:r>
              <a:rPr lang="nl-NL" sz="3200" b="1" err="1"/>
              <a:t>the</a:t>
            </a:r>
            <a:r>
              <a:rPr lang="nl-NL" sz="3200" b="1"/>
              <a:t> right form</a:t>
            </a:r>
          </a:p>
          <a:p>
            <a:pPr algn="ctr"/>
            <a:r>
              <a:rPr lang="nl-NL" sz="3200" b="1"/>
              <a:t>(a – </a:t>
            </a:r>
            <a:r>
              <a:rPr lang="nl-NL" sz="3200" b="1" err="1"/>
              <a:t>an</a:t>
            </a:r>
            <a:r>
              <a:rPr lang="nl-NL" sz="3200" b="1"/>
              <a:t> – on - at)</a:t>
            </a:r>
            <a:endParaRPr lang="nl-NL" sz="3200" b="1">
              <a:cs typeface="Calibri"/>
            </a:endParaRPr>
          </a:p>
        </p:txBody>
      </p:sp>
      <p:sp>
        <p:nvSpPr>
          <p:cNvPr id="5" name="Tekstvak 4">
            <a:extLst>
              <a:ext uri="{FF2B5EF4-FFF2-40B4-BE49-F238E27FC236}">
                <a16:creationId xmlns:a16="http://schemas.microsoft.com/office/drawing/2014/main" id="{CD4074F3-01D9-41C6-A422-087C2B481A1F}"/>
              </a:ext>
            </a:extLst>
          </p:cNvPr>
          <p:cNvSpPr txBox="1"/>
          <p:nvPr/>
        </p:nvSpPr>
        <p:spPr>
          <a:xfrm>
            <a:off x="763588" y="2431809"/>
            <a:ext cx="10680700" cy="3416320"/>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2400"/>
              <a:t>1. I went</a:t>
            </a:r>
            <a:r>
              <a:rPr lang="nl-NL" sz="2400">
                <a:cs typeface="Calibri"/>
              </a:rPr>
              <a:t> </a:t>
            </a:r>
            <a:r>
              <a:rPr lang="nl-NL" sz="2400" err="1">
                <a:cs typeface="Calibri"/>
              </a:rPr>
              <a:t>to</a:t>
            </a:r>
            <a:r>
              <a:rPr lang="nl-NL" sz="2400">
                <a:cs typeface="Calibri"/>
              </a:rPr>
              <a:t> </a:t>
            </a:r>
            <a:r>
              <a:rPr lang="nl-NL" sz="2400" b="1">
                <a:solidFill>
                  <a:srgbClr val="FF0000"/>
                </a:solidFill>
                <a:cs typeface="Calibri"/>
              </a:rPr>
              <a:t>a </a:t>
            </a:r>
            <a:r>
              <a:rPr lang="nl-NL" sz="2400" err="1">
                <a:cs typeface="Calibri"/>
              </a:rPr>
              <a:t>summer</a:t>
            </a:r>
            <a:r>
              <a:rPr lang="nl-NL" sz="2400">
                <a:cs typeface="Calibri"/>
              </a:rPr>
              <a:t> camp.</a:t>
            </a:r>
          </a:p>
          <a:p>
            <a:r>
              <a:rPr lang="nl-NL" sz="2400"/>
              <a:t>2. </a:t>
            </a:r>
            <a:r>
              <a:rPr lang="nl-NL" sz="2400" err="1"/>
              <a:t>That</a:t>
            </a:r>
            <a:r>
              <a:rPr lang="nl-NL" sz="2400"/>
              <a:t> </a:t>
            </a:r>
            <a:r>
              <a:rPr lang="nl-NL" sz="2400" err="1"/>
              <a:t>lesson</a:t>
            </a:r>
            <a:r>
              <a:rPr lang="nl-NL" sz="2400"/>
              <a:t> </a:t>
            </a:r>
            <a:r>
              <a:rPr lang="nl-NL" sz="2400" err="1"/>
              <a:t>took</a:t>
            </a:r>
            <a:r>
              <a:rPr lang="nl-NL" sz="2400">
                <a:cs typeface="Calibri"/>
              </a:rPr>
              <a:t> </a:t>
            </a:r>
            <a:r>
              <a:rPr lang="nl-NL" sz="2400" b="1" err="1">
                <a:solidFill>
                  <a:srgbClr val="FF0000"/>
                </a:solidFill>
                <a:cs typeface="Calibri"/>
              </a:rPr>
              <a:t>an</a:t>
            </a:r>
            <a:r>
              <a:rPr lang="nl-NL" sz="2400" b="1">
                <a:solidFill>
                  <a:srgbClr val="FF0000"/>
                </a:solidFill>
                <a:cs typeface="Calibri"/>
              </a:rPr>
              <a:t> </a:t>
            </a:r>
            <a:r>
              <a:rPr lang="nl-NL" sz="2400" err="1">
                <a:solidFill>
                  <a:srgbClr val="000000"/>
                </a:solidFill>
                <a:cs typeface="Calibri"/>
              </a:rPr>
              <a:t>hour</a:t>
            </a:r>
            <a:r>
              <a:rPr lang="nl-NL" sz="2400">
                <a:cs typeface="Calibri"/>
              </a:rPr>
              <a:t>.</a:t>
            </a:r>
            <a:endParaRPr lang="nl-NL" sz="2400"/>
          </a:p>
          <a:p>
            <a:r>
              <a:rPr lang="nl-NL" sz="2400"/>
              <a:t>3. Do </a:t>
            </a:r>
            <a:r>
              <a:rPr lang="nl-NL" sz="2400" err="1"/>
              <a:t>you</a:t>
            </a:r>
            <a:r>
              <a:rPr lang="nl-NL" sz="2400"/>
              <a:t> like</a:t>
            </a:r>
            <a:r>
              <a:rPr lang="nl-NL" sz="2400">
                <a:cs typeface="Calibri"/>
              </a:rPr>
              <a:t> </a:t>
            </a:r>
            <a:r>
              <a:rPr lang="nl-NL" sz="2400" b="1">
                <a:solidFill>
                  <a:srgbClr val="FF0000"/>
                </a:solidFill>
                <a:cs typeface="Calibri"/>
              </a:rPr>
              <a:t>a</a:t>
            </a:r>
            <a:r>
              <a:rPr lang="nl-NL" sz="2400">
                <a:cs typeface="Calibri"/>
              </a:rPr>
              <a:t> </a:t>
            </a:r>
            <a:r>
              <a:rPr lang="nl-NL" sz="2400" err="1">
                <a:cs typeface="Calibri"/>
              </a:rPr>
              <a:t>campfire</a:t>
            </a:r>
            <a:r>
              <a:rPr lang="nl-NL" sz="2400">
                <a:cs typeface="Calibri"/>
              </a:rPr>
              <a:t>?</a:t>
            </a:r>
          </a:p>
          <a:p>
            <a:r>
              <a:rPr lang="nl-NL" sz="2400"/>
              <a:t>4. I like </a:t>
            </a:r>
            <a:r>
              <a:rPr lang="nl-NL" sz="2400" b="1" err="1">
                <a:solidFill>
                  <a:srgbClr val="FF0000"/>
                </a:solidFill>
                <a:cs typeface="Calibri"/>
              </a:rPr>
              <a:t>an</a:t>
            </a:r>
            <a:r>
              <a:rPr lang="nl-NL" sz="2400" b="1">
                <a:solidFill>
                  <a:srgbClr val="FF0000"/>
                </a:solidFill>
                <a:cs typeface="Calibri"/>
              </a:rPr>
              <a:t> </a:t>
            </a:r>
            <a:r>
              <a:rPr lang="nl-NL" sz="2400">
                <a:cs typeface="Calibri"/>
              </a:rPr>
              <a:t>adventure trip!</a:t>
            </a:r>
          </a:p>
          <a:p>
            <a:endParaRPr lang="nl-NL" sz="2400"/>
          </a:p>
          <a:p>
            <a:r>
              <a:rPr lang="nl-NL" sz="2400"/>
              <a:t>5. </a:t>
            </a:r>
            <a:r>
              <a:rPr lang="nl-NL" sz="2400" err="1"/>
              <a:t>What</a:t>
            </a:r>
            <a:r>
              <a:rPr lang="nl-NL" sz="2400"/>
              <a:t> are </a:t>
            </a:r>
            <a:r>
              <a:rPr lang="nl-NL" sz="2400" err="1"/>
              <a:t>you</a:t>
            </a:r>
            <a:r>
              <a:rPr lang="nl-NL" sz="2400"/>
              <a:t> </a:t>
            </a:r>
            <a:r>
              <a:rPr lang="nl-NL" sz="2400" err="1"/>
              <a:t>going</a:t>
            </a:r>
            <a:r>
              <a:rPr lang="nl-NL" sz="2400"/>
              <a:t> </a:t>
            </a:r>
            <a:r>
              <a:rPr lang="nl-NL" sz="2400" err="1"/>
              <a:t>to</a:t>
            </a:r>
            <a:r>
              <a:rPr lang="nl-NL" sz="2400"/>
              <a:t> do</a:t>
            </a:r>
            <a:r>
              <a:rPr lang="nl-NL" sz="2400">
                <a:cs typeface="Calibri"/>
              </a:rPr>
              <a:t> </a:t>
            </a:r>
            <a:r>
              <a:rPr lang="nl-NL" sz="2400" b="1">
                <a:solidFill>
                  <a:srgbClr val="FF0000"/>
                </a:solidFill>
                <a:cs typeface="Calibri"/>
              </a:rPr>
              <a:t>on</a:t>
            </a:r>
            <a:r>
              <a:rPr lang="nl-NL" sz="2400">
                <a:cs typeface="Calibri"/>
              </a:rPr>
              <a:t> </a:t>
            </a:r>
            <a:r>
              <a:rPr lang="nl-NL" sz="2400" err="1">
                <a:cs typeface="Calibri"/>
              </a:rPr>
              <a:t>Tuesday</a:t>
            </a:r>
            <a:r>
              <a:rPr lang="nl-NL" sz="2400">
                <a:cs typeface="Calibri"/>
              </a:rPr>
              <a:t>?</a:t>
            </a:r>
          </a:p>
          <a:p>
            <a:r>
              <a:rPr lang="nl-NL" sz="2400"/>
              <a:t>6. My date</a:t>
            </a:r>
            <a:r>
              <a:rPr lang="nl-NL" sz="2400">
                <a:cs typeface="Calibri"/>
              </a:rPr>
              <a:t> is </a:t>
            </a:r>
            <a:r>
              <a:rPr lang="nl-NL" sz="2400" b="1">
                <a:solidFill>
                  <a:srgbClr val="FF0000"/>
                </a:solidFill>
                <a:cs typeface="Calibri"/>
              </a:rPr>
              <a:t>on</a:t>
            </a:r>
            <a:r>
              <a:rPr lang="nl-NL" sz="2400">
                <a:cs typeface="Calibri"/>
              </a:rPr>
              <a:t> </a:t>
            </a:r>
            <a:r>
              <a:rPr lang="nl-NL" sz="2400" err="1">
                <a:cs typeface="Calibri"/>
              </a:rPr>
              <a:t>Saturday</a:t>
            </a:r>
            <a:r>
              <a:rPr lang="nl-NL" sz="2400">
                <a:cs typeface="Calibri"/>
              </a:rPr>
              <a:t>.</a:t>
            </a:r>
          </a:p>
          <a:p>
            <a:r>
              <a:rPr lang="nl-NL" sz="2400"/>
              <a:t>7. My date is</a:t>
            </a:r>
            <a:r>
              <a:rPr lang="nl-NL" sz="2400">
                <a:cs typeface="Calibri"/>
              </a:rPr>
              <a:t> </a:t>
            </a:r>
            <a:r>
              <a:rPr lang="nl-NL" sz="2400" b="1">
                <a:solidFill>
                  <a:srgbClr val="FF0000"/>
                </a:solidFill>
                <a:cs typeface="Calibri"/>
              </a:rPr>
              <a:t>at</a:t>
            </a:r>
            <a:r>
              <a:rPr lang="nl-NL" sz="2400">
                <a:cs typeface="Calibri"/>
              </a:rPr>
              <a:t> </a:t>
            </a:r>
            <a:r>
              <a:rPr lang="nl-NL" sz="2400" err="1">
                <a:cs typeface="Calibri"/>
              </a:rPr>
              <a:t>four</a:t>
            </a:r>
            <a:r>
              <a:rPr lang="nl-NL" sz="2400">
                <a:cs typeface="Calibri"/>
              </a:rPr>
              <a:t> </a:t>
            </a:r>
            <a:r>
              <a:rPr lang="nl-NL" sz="2400" err="1">
                <a:cs typeface="Calibri"/>
              </a:rPr>
              <a:t>o'clock</a:t>
            </a:r>
          </a:p>
          <a:p>
            <a:r>
              <a:rPr lang="nl-NL" sz="2400"/>
              <a:t>8. </a:t>
            </a:r>
            <a:r>
              <a:rPr lang="nl-NL" sz="2400">
                <a:cs typeface="Calibri"/>
              </a:rPr>
              <a:t>I </a:t>
            </a:r>
            <a:r>
              <a:rPr lang="nl-NL" sz="2400" err="1">
                <a:cs typeface="Calibri"/>
              </a:rPr>
              <a:t>am</a:t>
            </a:r>
            <a:r>
              <a:rPr lang="nl-NL" sz="2400">
                <a:cs typeface="Calibri"/>
              </a:rPr>
              <a:t> </a:t>
            </a:r>
            <a:r>
              <a:rPr lang="nl-NL" sz="2400" err="1">
                <a:cs typeface="Calibri"/>
              </a:rPr>
              <a:t>going</a:t>
            </a:r>
            <a:r>
              <a:rPr lang="nl-NL" sz="2400">
                <a:cs typeface="Calibri"/>
              </a:rPr>
              <a:t> </a:t>
            </a:r>
            <a:r>
              <a:rPr lang="nl-NL" sz="2400" err="1">
                <a:cs typeface="Calibri"/>
              </a:rPr>
              <a:t>to</a:t>
            </a:r>
            <a:r>
              <a:rPr lang="nl-NL" sz="2400">
                <a:cs typeface="Calibri"/>
              </a:rPr>
              <a:t> </a:t>
            </a:r>
            <a:r>
              <a:rPr lang="nl-NL" sz="2400" err="1">
                <a:cs typeface="Calibri"/>
              </a:rPr>
              <a:t>the</a:t>
            </a:r>
            <a:r>
              <a:rPr lang="nl-NL" sz="2400">
                <a:cs typeface="Calibri"/>
              </a:rPr>
              <a:t> supermarket </a:t>
            </a:r>
            <a:r>
              <a:rPr lang="nl-NL" sz="2400" b="1">
                <a:solidFill>
                  <a:srgbClr val="FF0000"/>
                </a:solidFill>
                <a:cs typeface="Calibri"/>
              </a:rPr>
              <a:t>at</a:t>
            </a:r>
            <a:r>
              <a:rPr lang="nl-NL" sz="2400">
                <a:cs typeface="Calibri"/>
              </a:rPr>
              <a:t> half past five.</a:t>
            </a:r>
          </a:p>
        </p:txBody>
      </p:sp>
    </p:spTree>
    <p:extLst>
      <p:ext uri="{BB962C8B-B14F-4D97-AF65-F5344CB8AC3E}">
        <p14:creationId xmlns:p14="http://schemas.microsoft.com/office/powerpoint/2010/main" val="4046631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2BC26D8-82FB-445E-AA49-62A77D7C1EE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5A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44330D-EA18-4254-AA95-EB49948539B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a:t>Greet the person on the phone and say you want to make an appointment. Tell the person what the appointment is for. Tell the person what date is possible for you. Tell the person what time is possible. Say that you are looking forward to the appointment</a:t>
            </a:r>
            <a:endParaRPr lang="en-US"/>
          </a:p>
        </p:txBody>
      </p:sp>
      <p:pic>
        <p:nvPicPr>
          <p:cNvPr id="2" name="Afbeelding 2">
            <a:extLst>
              <a:ext uri="{FF2B5EF4-FFF2-40B4-BE49-F238E27FC236}">
                <a16:creationId xmlns:a16="http://schemas.microsoft.com/office/drawing/2014/main" id="{2DA8653F-8B22-45E1-8501-6C58061140EC}"/>
              </a:ext>
            </a:extLst>
          </p:cNvPr>
          <p:cNvPicPr>
            <a:picLocks noChangeAspect="1"/>
          </p:cNvPicPr>
          <p:nvPr/>
        </p:nvPicPr>
        <p:blipFill>
          <a:blip r:embed="rId2"/>
          <a:stretch>
            <a:fillRect/>
          </a:stretch>
        </p:blipFill>
        <p:spPr>
          <a:xfrm>
            <a:off x="642938" y="647700"/>
            <a:ext cx="1459759" cy="758519"/>
          </a:xfrm>
          <a:prstGeom prst="rect">
            <a:avLst/>
          </a:prstGeom>
        </p:spPr>
      </p:pic>
      <p:sp>
        <p:nvSpPr>
          <p:cNvPr id="4" name="Tekstvak 3">
            <a:extLst>
              <a:ext uri="{FF2B5EF4-FFF2-40B4-BE49-F238E27FC236}">
                <a16:creationId xmlns:a16="http://schemas.microsoft.com/office/drawing/2014/main" id="{14903989-4058-45C7-A99C-11BB355ACF5F}"/>
              </a:ext>
            </a:extLst>
          </p:cNvPr>
          <p:cNvSpPr txBox="1"/>
          <p:nvPr/>
        </p:nvSpPr>
        <p:spPr>
          <a:xfrm>
            <a:off x="1409700" y="647700"/>
            <a:ext cx="9722696" cy="1077218"/>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l-NL" sz="3200" b="1" err="1"/>
              <a:t>Conversation</a:t>
            </a:r>
          </a:p>
          <a:p>
            <a:pPr algn="ctr"/>
            <a:r>
              <a:rPr lang="nl-NL" sz="3200" b="1"/>
              <a:t>(maak een gesprekje)</a:t>
            </a:r>
          </a:p>
        </p:txBody>
      </p:sp>
      <p:sp>
        <p:nvSpPr>
          <p:cNvPr id="5" name="Tekstvak 4">
            <a:extLst>
              <a:ext uri="{FF2B5EF4-FFF2-40B4-BE49-F238E27FC236}">
                <a16:creationId xmlns:a16="http://schemas.microsoft.com/office/drawing/2014/main" id="{CD4074F3-01D9-41C6-A422-087C2B481A1F}"/>
              </a:ext>
            </a:extLst>
          </p:cNvPr>
          <p:cNvSpPr txBox="1"/>
          <p:nvPr/>
        </p:nvSpPr>
        <p:spPr>
          <a:xfrm>
            <a:off x="763588" y="2431809"/>
            <a:ext cx="10680700" cy="286232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a:t>Greet </a:t>
            </a:r>
            <a:r>
              <a:rPr lang="nl-NL" err="1"/>
              <a:t>the</a:t>
            </a:r>
            <a:r>
              <a:rPr lang="nl-NL"/>
              <a:t> person on </a:t>
            </a:r>
            <a:r>
              <a:rPr lang="nl-NL" err="1"/>
              <a:t>the</a:t>
            </a:r>
            <a:r>
              <a:rPr lang="nl-NL"/>
              <a:t> </a:t>
            </a:r>
            <a:r>
              <a:rPr lang="nl-NL" err="1"/>
              <a:t>phone</a:t>
            </a:r>
            <a:r>
              <a:rPr lang="nl-NL"/>
              <a:t> </a:t>
            </a:r>
            <a:r>
              <a:rPr lang="nl-NL" err="1"/>
              <a:t>and</a:t>
            </a:r>
            <a:r>
              <a:rPr lang="nl-NL"/>
              <a:t> say </a:t>
            </a:r>
            <a:r>
              <a:rPr lang="nl-NL" err="1"/>
              <a:t>you</a:t>
            </a:r>
            <a:r>
              <a:rPr lang="nl-NL"/>
              <a:t> want </a:t>
            </a:r>
            <a:r>
              <a:rPr lang="nl-NL" err="1"/>
              <a:t>to</a:t>
            </a:r>
            <a:r>
              <a:rPr lang="nl-NL"/>
              <a:t> make </a:t>
            </a:r>
            <a:r>
              <a:rPr lang="nl-NL" err="1"/>
              <a:t>an</a:t>
            </a:r>
            <a:r>
              <a:rPr lang="nl-NL"/>
              <a:t> </a:t>
            </a:r>
            <a:r>
              <a:rPr lang="nl-NL" err="1"/>
              <a:t>appointment</a:t>
            </a:r>
            <a:r>
              <a:rPr lang="nl-NL"/>
              <a:t>. </a:t>
            </a:r>
            <a:endParaRPr lang="nl-NL" sz="2400"/>
          </a:p>
          <a:p>
            <a:endParaRPr lang="nl-NL">
              <a:cs typeface="Calibri"/>
            </a:endParaRPr>
          </a:p>
          <a:p>
            <a:r>
              <a:rPr lang="nl-NL"/>
              <a:t>Tell </a:t>
            </a:r>
            <a:r>
              <a:rPr lang="nl-NL" err="1"/>
              <a:t>the</a:t>
            </a:r>
            <a:r>
              <a:rPr lang="nl-NL"/>
              <a:t> person </a:t>
            </a:r>
            <a:r>
              <a:rPr lang="nl-NL" err="1"/>
              <a:t>what</a:t>
            </a:r>
            <a:r>
              <a:rPr lang="nl-NL"/>
              <a:t> </a:t>
            </a:r>
            <a:r>
              <a:rPr lang="nl-NL" err="1"/>
              <a:t>the</a:t>
            </a:r>
            <a:r>
              <a:rPr lang="nl-NL"/>
              <a:t> </a:t>
            </a:r>
            <a:r>
              <a:rPr lang="nl-NL" err="1"/>
              <a:t>appointment</a:t>
            </a:r>
            <a:r>
              <a:rPr lang="nl-NL"/>
              <a:t> is </a:t>
            </a:r>
            <a:r>
              <a:rPr lang="nl-NL" err="1"/>
              <a:t>for</a:t>
            </a:r>
            <a:r>
              <a:rPr lang="nl-NL"/>
              <a:t>. </a:t>
            </a:r>
            <a:endParaRPr lang="nl-NL" sz="2400" err="1"/>
          </a:p>
          <a:p>
            <a:endParaRPr lang="nl-NL">
              <a:cs typeface="Calibri"/>
            </a:endParaRPr>
          </a:p>
          <a:p>
            <a:r>
              <a:rPr lang="nl-NL"/>
              <a:t>Tell </a:t>
            </a:r>
            <a:r>
              <a:rPr lang="nl-NL" err="1"/>
              <a:t>the</a:t>
            </a:r>
            <a:r>
              <a:rPr lang="nl-NL"/>
              <a:t> person </a:t>
            </a:r>
            <a:r>
              <a:rPr lang="nl-NL" err="1"/>
              <a:t>what</a:t>
            </a:r>
            <a:r>
              <a:rPr lang="nl-NL"/>
              <a:t> date is </a:t>
            </a:r>
            <a:r>
              <a:rPr lang="nl-NL" err="1"/>
              <a:t>possible</a:t>
            </a:r>
            <a:r>
              <a:rPr lang="nl-NL"/>
              <a:t> </a:t>
            </a:r>
            <a:r>
              <a:rPr lang="nl-NL" err="1"/>
              <a:t>for</a:t>
            </a:r>
            <a:r>
              <a:rPr lang="nl-NL"/>
              <a:t> </a:t>
            </a:r>
            <a:r>
              <a:rPr lang="nl-NL" err="1"/>
              <a:t>you</a:t>
            </a:r>
            <a:r>
              <a:rPr lang="nl-NL"/>
              <a:t>. </a:t>
            </a:r>
            <a:endParaRPr lang="nl-NL" sz="2400"/>
          </a:p>
          <a:p>
            <a:endParaRPr lang="nl-NL">
              <a:cs typeface="Calibri"/>
            </a:endParaRPr>
          </a:p>
          <a:p>
            <a:r>
              <a:rPr lang="nl-NL"/>
              <a:t>Tell </a:t>
            </a:r>
            <a:r>
              <a:rPr lang="nl-NL" err="1"/>
              <a:t>the</a:t>
            </a:r>
            <a:r>
              <a:rPr lang="nl-NL"/>
              <a:t> person </a:t>
            </a:r>
            <a:r>
              <a:rPr lang="nl-NL" err="1"/>
              <a:t>what</a:t>
            </a:r>
            <a:r>
              <a:rPr lang="nl-NL"/>
              <a:t> time is </a:t>
            </a:r>
            <a:r>
              <a:rPr lang="nl-NL" err="1"/>
              <a:t>possible</a:t>
            </a:r>
            <a:r>
              <a:rPr lang="nl-NL"/>
              <a:t>. </a:t>
            </a:r>
            <a:endParaRPr lang="nl-NL" sz="2400"/>
          </a:p>
          <a:p>
            <a:endParaRPr lang="nl-NL">
              <a:cs typeface="Calibri"/>
            </a:endParaRPr>
          </a:p>
          <a:p>
            <a:r>
              <a:rPr lang="nl-NL"/>
              <a:t>Say </a:t>
            </a:r>
            <a:r>
              <a:rPr lang="nl-NL" err="1"/>
              <a:t>that</a:t>
            </a:r>
            <a:r>
              <a:rPr lang="nl-NL"/>
              <a:t> </a:t>
            </a:r>
            <a:r>
              <a:rPr lang="nl-NL" err="1"/>
              <a:t>you</a:t>
            </a:r>
            <a:r>
              <a:rPr lang="nl-NL"/>
              <a:t> are </a:t>
            </a:r>
            <a:r>
              <a:rPr lang="nl-NL" err="1"/>
              <a:t>looking</a:t>
            </a:r>
            <a:r>
              <a:rPr lang="nl-NL"/>
              <a:t> forward </a:t>
            </a:r>
            <a:r>
              <a:rPr lang="nl-NL" err="1"/>
              <a:t>to</a:t>
            </a:r>
            <a:r>
              <a:rPr lang="nl-NL"/>
              <a:t> </a:t>
            </a:r>
            <a:r>
              <a:rPr lang="nl-NL" err="1"/>
              <a:t>the</a:t>
            </a:r>
            <a:r>
              <a:rPr lang="nl-NL"/>
              <a:t> </a:t>
            </a:r>
            <a:r>
              <a:rPr lang="nl-NL" err="1"/>
              <a:t>appointment</a:t>
            </a:r>
            <a:endParaRPr lang="nl-NL" err="1">
              <a:cs typeface="Calibri"/>
            </a:endParaRPr>
          </a:p>
          <a:p>
            <a:endParaRPr lang="nl-NL">
              <a:solidFill>
                <a:srgbClr val="000000"/>
              </a:solidFill>
              <a:cs typeface="Calibri"/>
            </a:endParaRPr>
          </a:p>
        </p:txBody>
      </p:sp>
    </p:spTree>
    <p:extLst>
      <p:ext uri="{BB962C8B-B14F-4D97-AF65-F5344CB8AC3E}">
        <p14:creationId xmlns:p14="http://schemas.microsoft.com/office/powerpoint/2010/main" val="3834267080"/>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A96CE365B488F4F9166F8DA2DBF1AF1" ma:contentTypeVersion="9" ma:contentTypeDescription="Een nieuw document maken." ma:contentTypeScope="" ma:versionID="60792300329a4391c1708c6681f012c7">
  <xsd:schema xmlns:xsd="http://www.w3.org/2001/XMLSchema" xmlns:xs="http://www.w3.org/2001/XMLSchema" xmlns:p="http://schemas.microsoft.com/office/2006/metadata/properties" xmlns:ns1="http://schemas.microsoft.com/sharepoint/v3" xmlns:ns2="0609e709-7ecf-442b-a62b-5cd0214f30a1" xmlns:ns3="fb3898eb-f0c9-4b48-a66a-1d6d8ea8b7b7" targetNamespace="http://schemas.microsoft.com/office/2006/metadata/properties" ma:root="true" ma:fieldsID="7609cf3fbd1b7ffeea6b6a1a1371f6de" ns1:_="" ns2:_="" ns3:_="">
    <xsd:import namespace="http://schemas.microsoft.com/sharepoint/v3"/>
    <xsd:import namespace="0609e709-7ecf-442b-a62b-5cd0214f30a1"/>
    <xsd:import namespace="fb3898eb-f0c9-4b48-a66a-1d6d8ea8b7b7"/>
    <xsd:element name="properties">
      <xsd:complexType>
        <xsd:sequence>
          <xsd:element name="documentManagement">
            <xsd:complexType>
              <xsd:all>
                <xsd:element ref="ns1:PublishingStartDate" minOccurs="0"/>
                <xsd:element ref="ns1:PublishingExpirationDate" minOccurs="0"/>
                <xsd:element ref="ns2:MediaServiceMetadata" minOccurs="0"/>
                <xsd:element ref="ns2:MediaServiceFastMetadata" minOccurs="0"/>
                <xsd:element ref="ns2:MediaServiceDateTaken" minOccurs="0"/>
                <xsd:element ref="ns2:MediaServiceAutoTags" minOccurs="0"/>
                <xsd:element ref="ns2:MediaServiceLocation" minOccurs="0"/>
                <xsd:element ref="ns3:SharedWithUsers" minOccurs="0"/>
                <xsd:element ref="ns3:SharedWithDetail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Begindatum van de planning" ma:description="Geplande begindatum is een sitekolom die door de publicatiefunctie gemaakt wordt. Het wordt gebruikt om een specifieke datum en tijd op te geven waarop de pagina voor het eerst verschijnt voor sitebezoekers." ma:hidden="true" ma:internalName="PublishingStartDate">
      <xsd:simpleType>
        <xsd:restriction base="dms:Unknown"/>
      </xsd:simpleType>
    </xsd:element>
    <xsd:element name="PublishingExpirationDate" ma:index="9" nillable="true" ma:displayName="Einddatum van de planning" ma:description="Geplande einddatum is een sitekolom die door de publicatiefunctie gemaakt wordt. Het wordt gebruikt om een specifieke datum en tijd op te geven waarop de pagina niet langer verschijnt voor sitebezoeke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609e709-7ecf-442b-a62b-5cd0214f30a1"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b3898eb-f0c9-4b48-a66a-1d6d8ea8b7b7" elementFormDefault="qualified">
    <xsd:import namespace="http://schemas.microsoft.com/office/2006/documentManagement/types"/>
    <xsd:import namespace="http://schemas.microsoft.com/office/infopath/2007/PartnerControls"/>
    <xsd:element name="SharedWithUsers" ma:index="15" nillable="true" ma:displayName="Gedeeld met"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Gedeeld met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SharedWithUsers xmlns="fb3898eb-f0c9-4b48-a66a-1d6d8ea8b7b7">
      <UserInfo>
        <DisplayName/>
        <AccountId xsi:nil="true"/>
        <AccountType/>
      </UserInfo>
    </SharedWithUsers>
  </documentManagement>
</p:properties>
</file>

<file path=customXml/itemProps1.xml><?xml version="1.0" encoding="utf-8"?>
<ds:datastoreItem xmlns:ds="http://schemas.openxmlformats.org/officeDocument/2006/customXml" ds:itemID="{69B14A9A-8293-412E-B6D9-DC01D9B37015}"/>
</file>

<file path=customXml/itemProps2.xml><?xml version="1.0" encoding="utf-8"?>
<ds:datastoreItem xmlns:ds="http://schemas.openxmlformats.org/officeDocument/2006/customXml" ds:itemID="{F2A8C910-75AD-4F01-BE5C-57FBBACB6D1F}"/>
</file>

<file path=customXml/itemProps3.xml><?xml version="1.0" encoding="utf-8"?>
<ds:datastoreItem xmlns:ds="http://schemas.openxmlformats.org/officeDocument/2006/customXml" ds:itemID="{5FFDC24C-FE86-45D9-8F0F-942441F02510}"/>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11</Slides>
  <Notes>0</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Kantoorthema</vt:lpstr>
      <vt:lpstr>Unit 3 herhaling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Oefentijd!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revision>1</cp:revision>
  <dcterms:modified xsi:type="dcterms:W3CDTF">2018-02-05T14:08:52Z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0x010100FA96CE365B488F4F9166F8DA2DBF1AF1</vt:lpwstr>
  </property>
  <property fmtid="{D5CDD505-2E9C-101B-9397-08002B2CF9AE}" pid="3" name="Order">
    <vt:r8>106100</vt:r8>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ies>
</file>