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7" r:id="rId12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/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de stijl te bewerken</a:t>
            </a:r>
            <a:endParaRPr lang="de-DE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 om de ondertitelstijl van het model te bewerken</a:t>
            </a:r>
            <a:endParaRPr lang="de-DE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3BDC-9EAE-49FE-9892-958C9F845175}" type="datetimeFigureOut">
              <a:rPr lang="de-DE" smtClean="0"/>
              <a:t>11.12.2017</a:t>
            </a:fld>
            <a:endParaRPr lang="de-D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814C8-F66B-4915-9FEC-D62A1DED085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492990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de-DE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de-DE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3BDC-9EAE-49FE-9892-958C9F845175}" type="datetimeFigureOut">
              <a:rPr lang="de-DE" smtClean="0"/>
              <a:t>11.12.2017</a:t>
            </a:fld>
            <a:endParaRPr lang="de-D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814C8-F66B-4915-9FEC-D62A1DED085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159672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de stijl te bewerken</a:t>
            </a:r>
            <a:endParaRPr lang="de-DE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de-DE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3BDC-9EAE-49FE-9892-958C9F845175}" type="datetimeFigureOut">
              <a:rPr lang="de-DE" smtClean="0"/>
              <a:t>11.12.2017</a:t>
            </a:fld>
            <a:endParaRPr lang="de-D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814C8-F66B-4915-9FEC-D62A1DED085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311195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de-DE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de-DE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3BDC-9EAE-49FE-9892-958C9F845175}" type="datetimeFigureOut">
              <a:rPr lang="de-DE" smtClean="0"/>
              <a:t>11.12.2017</a:t>
            </a:fld>
            <a:endParaRPr lang="de-D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814C8-F66B-4915-9FEC-D62A1DED085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859122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de stijl te bewerken</a:t>
            </a:r>
            <a:endParaRPr lang="de-DE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3BDC-9EAE-49FE-9892-958C9F845175}" type="datetimeFigureOut">
              <a:rPr lang="de-DE" smtClean="0"/>
              <a:t>11.12.2017</a:t>
            </a:fld>
            <a:endParaRPr lang="de-D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814C8-F66B-4915-9FEC-D62A1DED085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434957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de-DE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de-DE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de-DE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3BDC-9EAE-49FE-9892-958C9F845175}" type="datetimeFigureOut">
              <a:rPr lang="de-DE" smtClean="0"/>
              <a:t>11.12.2017</a:t>
            </a:fld>
            <a:endParaRPr lang="de-DE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814C8-F66B-4915-9FEC-D62A1DED085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578114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de stijl te bewerken</a:t>
            </a:r>
            <a:endParaRPr lang="de-DE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de-DE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de-DE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3BDC-9EAE-49FE-9892-958C9F845175}" type="datetimeFigureOut">
              <a:rPr lang="de-DE" smtClean="0"/>
              <a:t>11.12.2017</a:t>
            </a:fld>
            <a:endParaRPr lang="de-DE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814C8-F66B-4915-9FEC-D62A1DED085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483159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de-DE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3BDC-9EAE-49FE-9892-958C9F845175}" type="datetimeFigureOut">
              <a:rPr lang="de-DE" smtClean="0"/>
              <a:t>11.12.2017</a:t>
            </a:fld>
            <a:endParaRPr lang="de-DE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814C8-F66B-4915-9FEC-D62A1DED085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377826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3BDC-9EAE-49FE-9892-958C9F845175}" type="datetimeFigureOut">
              <a:rPr lang="de-DE" smtClean="0"/>
              <a:t>11.12.2017</a:t>
            </a:fld>
            <a:endParaRPr lang="de-DE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814C8-F66B-4915-9FEC-D62A1DED085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496041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de stijl te bewerken</a:t>
            </a:r>
            <a:endParaRPr lang="de-DE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de-DE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3BDC-9EAE-49FE-9892-958C9F845175}" type="datetimeFigureOut">
              <a:rPr lang="de-DE" smtClean="0"/>
              <a:t>11.12.2017</a:t>
            </a:fld>
            <a:endParaRPr lang="de-DE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814C8-F66B-4915-9FEC-D62A1DED085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683892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de stijl te bewerken</a:t>
            </a:r>
            <a:endParaRPr lang="de-DE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3BDC-9EAE-49FE-9892-958C9F845175}" type="datetimeFigureOut">
              <a:rPr lang="de-DE" smtClean="0"/>
              <a:t>11.12.2017</a:t>
            </a:fld>
            <a:endParaRPr lang="de-DE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814C8-F66B-4915-9FEC-D62A1DED085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42924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de stijl te bewerken</a:t>
            </a:r>
            <a:endParaRPr lang="de-DE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de-DE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953BDC-9EAE-49FE-9892-958C9F845175}" type="datetimeFigureOut">
              <a:rPr lang="de-DE" smtClean="0"/>
              <a:t>11.12.2017</a:t>
            </a:fld>
            <a:endParaRPr lang="de-D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D814C8-F66B-4915-9FEC-D62A1DED085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105468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: Shape 8">
            <a:extLst>
              <a:ext uri="{FF2B5EF4-FFF2-40B4-BE49-F238E27FC236}">
                <a16:creationId xmlns:a16="http://schemas.microsoft.com/office/drawing/2014/main" id="{8AC533DD-1CF6-4A33-852D-3877441533AB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862891" y="5346700"/>
            <a:ext cx="2329109" cy="1511301"/>
          </a:xfrm>
          <a:custGeom>
            <a:avLst/>
            <a:gdLst>
              <a:gd name="connsiteX0" fmla="*/ 697617 w 2329109"/>
              <a:gd name="connsiteY0" fmla="*/ 0 h 1511301"/>
              <a:gd name="connsiteX1" fmla="*/ 2329109 w 2329109"/>
              <a:gd name="connsiteY1" fmla="*/ 0 h 1511301"/>
              <a:gd name="connsiteX2" fmla="*/ 2329109 w 2329109"/>
              <a:gd name="connsiteY2" fmla="*/ 1511301 h 1511301"/>
              <a:gd name="connsiteX3" fmla="*/ 0 w 2329109"/>
              <a:gd name="connsiteY3" fmla="*/ 1511301 h 15113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329109" h="1511301">
                <a:moveTo>
                  <a:pt x="697617" y="0"/>
                </a:moveTo>
                <a:lnTo>
                  <a:pt x="2329109" y="0"/>
                </a:lnTo>
                <a:lnTo>
                  <a:pt x="2329109" y="1511301"/>
                </a:lnTo>
                <a:lnTo>
                  <a:pt x="0" y="1511301"/>
                </a:lnTo>
                <a:close/>
              </a:path>
            </a:pathLst>
          </a:custGeom>
          <a:solidFill>
            <a:schemeClr val="tx1">
              <a:alpha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4" name="Afbeelding 4">
            <a:extLst>
              <a:ext uri="{FF2B5EF4-FFF2-40B4-BE49-F238E27FC236}">
                <a16:creationId xmlns:a16="http://schemas.microsoft.com/office/drawing/2014/main" id="{6AF3E9D0-1B2B-489E-B767-B7DA4F96465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71675" y="600075"/>
            <a:ext cx="7955421" cy="4057265"/>
          </a:xfrm>
          <a:prstGeom prst="rect">
            <a:avLst/>
          </a:prstGeom>
        </p:spPr>
      </p:pic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61B91595-DF01-4E8B-80BF-B812BA9BFDB5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4876736"/>
            <a:ext cx="10447338" cy="1981264"/>
          </a:xfrm>
          <a:custGeom>
            <a:avLst/>
            <a:gdLst>
              <a:gd name="connsiteX0" fmla="*/ 0 w 10447252"/>
              <a:gd name="connsiteY0" fmla="*/ 0 h 1511306"/>
              <a:gd name="connsiteX1" fmla="*/ 3100647 w 10447252"/>
              <a:gd name="connsiteY1" fmla="*/ 0 h 1511306"/>
              <a:gd name="connsiteX2" fmla="*/ 3292695 w 10447252"/>
              <a:gd name="connsiteY2" fmla="*/ 0 h 1511306"/>
              <a:gd name="connsiteX3" fmla="*/ 3340133 w 10447252"/>
              <a:gd name="connsiteY3" fmla="*/ 0 h 1511306"/>
              <a:gd name="connsiteX4" fmla="*/ 4310215 w 10447252"/>
              <a:gd name="connsiteY4" fmla="*/ 0 h 1511306"/>
              <a:gd name="connsiteX5" fmla="*/ 5506390 w 10447252"/>
              <a:gd name="connsiteY5" fmla="*/ 0 h 1511306"/>
              <a:gd name="connsiteX6" fmla="*/ 5506390 w 10447252"/>
              <a:gd name="connsiteY6" fmla="*/ 2544 h 1511306"/>
              <a:gd name="connsiteX7" fmla="*/ 5901778 w 10447252"/>
              <a:gd name="connsiteY7" fmla="*/ 2544 h 1511306"/>
              <a:gd name="connsiteX8" fmla="*/ 5901778 w 10447252"/>
              <a:gd name="connsiteY8" fmla="*/ 0 h 1511306"/>
              <a:gd name="connsiteX9" fmla="*/ 10447252 w 10447252"/>
              <a:gd name="connsiteY9" fmla="*/ 0 h 1511306"/>
              <a:gd name="connsiteX10" fmla="*/ 9749635 w 10447252"/>
              <a:gd name="connsiteY10" fmla="*/ 1511301 h 1511306"/>
              <a:gd name="connsiteX11" fmla="*/ 5901779 w 10447252"/>
              <a:gd name="connsiteY11" fmla="*/ 1511301 h 1511306"/>
              <a:gd name="connsiteX12" fmla="*/ 5901779 w 10447252"/>
              <a:gd name="connsiteY12" fmla="*/ 1511304 h 1511306"/>
              <a:gd name="connsiteX13" fmla="*/ 5506390 w 10447252"/>
              <a:gd name="connsiteY13" fmla="*/ 1511304 h 1511306"/>
              <a:gd name="connsiteX14" fmla="*/ 5506390 w 10447252"/>
              <a:gd name="connsiteY14" fmla="*/ 1511306 h 1511306"/>
              <a:gd name="connsiteX15" fmla="*/ 4434058 w 10447252"/>
              <a:gd name="connsiteY15" fmla="*/ 1511306 h 1511306"/>
              <a:gd name="connsiteX16" fmla="*/ 4319855 w 10447252"/>
              <a:gd name="connsiteY16" fmla="*/ 1511306 h 1511306"/>
              <a:gd name="connsiteX17" fmla="*/ 4310215 w 10447252"/>
              <a:gd name="connsiteY17" fmla="*/ 1511306 h 1511306"/>
              <a:gd name="connsiteX18" fmla="*/ 3340133 w 10447252"/>
              <a:gd name="connsiteY18" fmla="*/ 1511306 h 1511306"/>
              <a:gd name="connsiteX19" fmla="*/ 3292695 w 10447252"/>
              <a:gd name="connsiteY19" fmla="*/ 1511306 h 1511306"/>
              <a:gd name="connsiteX20" fmla="*/ 3100647 w 10447252"/>
              <a:gd name="connsiteY20" fmla="*/ 1511306 h 1511306"/>
              <a:gd name="connsiteX21" fmla="*/ 0 w 10447252"/>
              <a:gd name="connsiteY21" fmla="*/ 1511306 h 15113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10447252" h="1511306">
                <a:moveTo>
                  <a:pt x="0" y="0"/>
                </a:moveTo>
                <a:lnTo>
                  <a:pt x="3100647" y="0"/>
                </a:lnTo>
                <a:lnTo>
                  <a:pt x="3292695" y="0"/>
                </a:lnTo>
                <a:lnTo>
                  <a:pt x="3340133" y="0"/>
                </a:lnTo>
                <a:lnTo>
                  <a:pt x="4310215" y="0"/>
                </a:lnTo>
                <a:lnTo>
                  <a:pt x="5506390" y="0"/>
                </a:lnTo>
                <a:lnTo>
                  <a:pt x="5506390" y="2544"/>
                </a:lnTo>
                <a:lnTo>
                  <a:pt x="5901778" y="2544"/>
                </a:lnTo>
                <a:lnTo>
                  <a:pt x="5901778" y="0"/>
                </a:lnTo>
                <a:lnTo>
                  <a:pt x="10447252" y="0"/>
                </a:lnTo>
                <a:lnTo>
                  <a:pt x="9749635" y="1511301"/>
                </a:lnTo>
                <a:lnTo>
                  <a:pt x="5901779" y="1511301"/>
                </a:lnTo>
                <a:lnTo>
                  <a:pt x="5901779" y="1511304"/>
                </a:lnTo>
                <a:lnTo>
                  <a:pt x="5506390" y="1511304"/>
                </a:lnTo>
                <a:lnTo>
                  <a:pt x="5506390" y="1511306"/>
                </a:lnTo>
                <a:lnTo>
                  <a:pt x="4434058" y="1511306"/>
                </a:lnTo>
                <a:lnTo>
                  <a:pt x="4319855" y="1511306"/>
                </a:lnTo>
                <a:lnTo>
                  <a:pt x="4310215" y="1511306"/>
                </a:lnTo>
                <a:lnTo>
                  <a:pt x="3340133" y="1511306"/>
                </a:lnTo>
                <a:lnTo>
                  <a:pt x="3292695" y="1511306"/>
                </a:lnTo>
                <a:lnTo>
                  <a:pt x="3100647" y="1511306"/>
                </a:lnTo>
                <a:lnTo>
                  <a:pt x="0" y="1511306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766763" y="4992688"/>
            <a:ext cx="9096375" cy="899766"/>
          </a:xfrm>
        </p:spPr>
        <p:txBody>
          <a:bodyPr>
            <a:normAutofit/>
          </a:bodyPr>
          <a:lstStyle/>
          <a:p>
            <a:pPr algn="l"/>
            <a:r>
              <a:rPr lang="de-DE" sz="4000"/>
              <a:t>Unit 2 </a:t>
            </a:r>
            <a:r>
              <a:rPr lang="de-DE" sz="4000" err="1"/>
              <a:t>herhaling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766763" y="5909861"/>
            <a:ext cx="9096375" cy="713189"/>
          </a:xfrm>
        </p:spPr>
        <p:txBody>
          <a:bodyPr vert="horz" lIns="91440" tIns="45720" rIns="91440" bIns="45720" rtlCol="0" anchor="t">
            <a:normAutofit/>
          </a:bodyPr>
          <a:lstStyle/>
          <a:p>
            <a:pPr algn="l"/>
            <a:r>
              <a:rPr lang="de-DE" sz="2000" b="1" err="1"/>
              <a:t>Goodmorning</a:t>
            </a:r>
            <a:r>
              <a:rPr lang="de-DE" sz="2000" b="1"/>
              <a:t>! Great </a:t>
            </a:r>
            <a:r>
              <a:rPr lang="de-DE" sz="2000" b="1" err="1"/>
              <a:t>to</a:t>
            </a:r>
            <a:r>
              <a:rPr lang="de-DE" sz="2000" b="1"/>
              <a:t> </a:t>
            </a:r>
            <a:r>
              <a:rPr lang="de-DE" sz="2000" b="1" err="1"/>
              <a:t>see</a:t>
            </a:r>
            <a:r>
              <a:rPr lang="de-DE" sz="2000" b="1"/>
              <a:t> </a:t>
            </a:r>
            <a:r>
              <a:rPr lang="de-DE" sz="2000" b="1" err="1"/>
              <a:t>you</a:t>
            </a:r>
            <a:r>
              <a:rPr lang="de-DE" sz="2000" b="1"/>
              <a:t> </a:t>
            </a:r>
            <a:r>
              <a:rPr lang="de-DE" sz="2000" b="1" err="1"/>
              <a:t>again</a:t>
            </a:r>
            <a:r>
              <a:rPr lang="de-DE" sz="2000" b="1"/>
              <a:t> :-) </a:t>
            </a:r>
            <a:r>
              <a:rPr lang="de-DE" sz="2000" b="1" err="1"/>
              <a:t>Get</a:t>
            </a:r>
            <a:r>
              <a:rPr lang="de-DE" sz="2000" b="1"/>
              <a:t> </a:t>
            </a:r>
            <a:r>
              <a:rPr lang="de-DE" sz="2000" b="1" err="1"/>
              <a:t>your</a:t>
            </a:r>
            <a:r>
              <a:rPr lang="de-DE" sz="2000" b="1"/>
              <a:t> </a:t>
            </a:r>
            <a:r>
              <a:rPr lang="de-DE" sz="2000" b="1" err="1"/>
              <a:t>workbook</a:t>
            </a:r>
            <a:r>
              <a:rPr lang="de-DE" sz="2000" b="1"/>
              <a:t> and </a:t>
            </a:r>
            <a:r>
              <a:rPr lang="de-DE" sz="2000" b="1" err="1"/>
              <a:t>take</a:t>
            </a:r>
            <a:r>
              <a:rPr lang="de-DE" sz="2000" b="1"/>
              <a:t> a </a:t>
            </a:r>
            <a:r>
              <a:rPr lang="de-DE" sz="2000" b="1" err="1"/>
              <a:t>seat</a:t>
            </a:r>
            <a:r>
              <a:rPr lang="de-DE" sz="2000" b="1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35143903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32BC26D8-82FB-445E-AA49-62A77D7C1EE0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65AEB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CB44330D-EA18-4254-AA95-EB49948539B8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Afbeelding 2">
            <a:extLst>
              <a:ext uri="{FF2B5EF4-FFF2-40B4-BE49-F238E27FC236}">
                <a16:creationId xmlns:a16="http://schemas.microsoft.com/office/drawing/2014/main" id="{2DA8653F-8B22-45E1-8501-6C58061140E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2938" y="647700"/>
            <a:ext cx="1459759" cy="758519"/>
          </a:xfrm>
          <a:prstGeom prst="rect">
            <a:avLst/>
          </a:prstGeom>
        </p:spPr>
      </p:pic>
      <p:sp>
        <p:nvSpPr>
          <p:cNvPr id="4" name="Tekstvak 3">
            <a:extLst>
              <a:ext uri="{FF2B5EF4-FFF2-40B4-BE49-F238E27FC236}">
                <a16:creationId xmlns:a16="http://schemas.microsoft.com/office/drawing/2014/main" id="{14903989-4058-45C7-A99C-11BB355ACF5F}"/>
              </a:ext>
            </a:extLst>
          </p:cNvPr>
          <p:cNvSpPr txBox="1"/>
          <p:nvPr/>
        </p:nvSpPr>
        <p:spPr>
          <a:xfrm>
            <a:off x="1409700" y="647700"/>
            <a:ext cx="9722696" cy="1077218"/>
          </a:xfrm>
          <a:prstGeom prst="rect">
            <a:avLst/>
          </a:prstGeom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nl-NL" sz="3200" b="1" err="1"/>
              <a:t>Conversation</a:t>
            </a:r>
          </a:p>
          <a:p>
            <a:pPr algn="ctr"/>
            <a:r>
              <a:rPr lang="nl-NL" sz="3200" b="1"/>
              <a:t>(maak een gesprekje)</a:t>
            </a:r>
          </a:p>
        </p:txBody>
      </p:sp>
      <p:sp>
        <p:nvSpPr>
          <p:cNvPr id="5" name="Tekstvak 4">
            <a:extLst>
              <a:ext uri="{FF2B5EF4-FFF2-40B4-BE49-F238E27FC236}">
                <a16:creationId xmlns:a16="http://schemas.microsoft.com/office/drawing/2014/main" id="{CD4074F3-01D9-41C6-A422-087C2B481A1F}"/>
              </a:ext>
            </a:extLst>
          </p:cNvPr>
          <p:cNvSpPr txBox="1"/>
          <p:nvPr/>
        </p:nvSpPr>
        <p:spPr>
          <a:xfrm>
            <a:off x="763588" y="2431809"/>
            <a:ext cx="10680700" cy="3046988"/>
          </a:xfrm>
          <a:prstGeom prst="rect">
            <a:avLst/>
          </a:prstGeom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nl-NL" sz="2400">
                <a:solidFill>
                  <a:srgbClr val="000000"/>
                </a:solidFill>
              </a:rPr>
              <a:t>Shopkeeper: </a:t>
            </a:r>
            <a:r>
              <a:rPr lang="nl-NL" sz="2400" err="1">
                <a:solidFill>
                  <a:srgbClr val="000000"/>
                </a:solidFill>
              </a:rPr>
              <a:t>Hello</a:t>
            </a:r>
            <a:r>
              <a:rPr lang="nl-NL" sz="2400">
                <a:solidFill>
                  <a:srgbClr val="000000"/>
                </a:solidFill>
              </a:rPr>
              <a:t> sir, </a:t>
            </a:r>
            <a:r>
              <a:rPr lang="nl-NL" sz="2400" err="1">
                <a:solidFill>
                  <a:srgbClr val="000000"/>
                </a:solidFill>
              </a:rPr>
              <a:t>can</a:t>
            </a:r>
            <a:r>
              <a:rPr lang="nl-NL" sz="2400">
                <a:solidFill>
                  <a:srgbClr val="000000"/>
                </a:solidFill>
              </a:rPr>
              <a:t> I help </a:t>
            </a:r>
            <a:r>
              <a:rPr lang="nl-NL" sz="2400" err="1">
                <a:solidFill>
                  <a:srgbClr val="000000"/>
                </a:solidFill>
              </a:rPr>
              <a:t>you</a:t>
            </a:r>
            <a:r>
              <a:rPr lang="nl-NL" sz="2400">
                <a:solidFill>
                  <a:srgbClr val="000000"/>
                </a:solidFill>
              </a:rPr>
              <a:t>?</a:t>
            </a:r>
          </a:p>
          <a:p>
            <a:r>
              <a:rPr lang="nl-NL" sz="2400" i="1">
                <a:solidFill>
                  <a:srgbClr val="00B050"/>
                </a:solidFill>
              </a:rPr>
              <a:t>Customer: Yes </a:t>
            </a:r>
            <a:r>
              <a:rPr lang="nl-NL" sz="2400" i="1" err="1">
                <a:solidFill>
                  <a:srgbClr val="00B050"/>
                </a:solidFill>
              </a:rPr>
              <a:t>please</a:t>
            </a:r>
            <a:r>
              <a:rPr lang="nl-NL" sz="2400" i="1">
                <a:solidFill>
                  <a:srgbClr val="00B050"/>
                </a:solidFill>
              </a:rPr>
              <a:t>. </a:t>
            </a:r>
            <a:r>
              <a:rPr lang="nl-NL" sz="2400" i="1" err="1">
                <a:solidFill>
                  <a:srgbClr val="00B050"/>
                </a:solidFill>
              </a:rPr>
              <a:t>Can</a:t>
            </a:r>
            <a:r>
              <a:rPr lang="nl-NL" sz="2400" i="1">
                <a:solidFill>
                  <a:srgbClr val="00B050"/>
                </a:solidFill>
              </a:rPr>
              <a:t> </a:t>
            </a:r>
            <a:r>
              <a:rPr lang="nl-NL" sz="2400" i="1" err="1">
                <a:solidFill>
                  <a:srgbClr val="00B050"/>
                </a:solidFill>
              </a:rPr>
              <a:t>you</a:t>
            </a:r>
            <a:r>
              <a:rPr lang="nl-NL" sz="2400" i="1">
                <a:solidFill>
                  <a:srgbClr val="00B050"/>
                </a:solidFill>
              </a:rPr>
              <a:t> show me a </a:t>
            </a:r>
            <a:r>
              <a:rPr lang="nl-NL" sz="2400" i="1" err="1">
                <a:solidFill>
                  <a:srgbClr val="00B050"/>
                </a:solidFill>
              </a:rPr>
              <a:t>t-shirt</a:t>
            </a:r>
            <a:r>
              <a:rPr lang="nl-NL" sz="2400" i="1">
                <a:solidFill>
                  <a:srgbClr val="00B050"/>
                </a:solidFill>
              </a:rPr>
              <a:t>?</a:t>
            </a:r>
          </a:p>
          <a:p>
            <a:r>
              <a:rPr lang="nl-NL" sz="2400">
                <a:solidFill>
                  <a:srgbClr val="000000"/>
                </a:solidFill>
              </a:rPr>
              <a:t>Shopkeeper: Here </a:t>
            </a:r>
            <a:r>
              <a:rPr lang="nl-NL" sz="2400" err="1">
                <a:solidFill>
                  <a:srgbClr val="000000"/>
                </a:solidFill>
              </a:rPr>
              <a:t>you</a:t>
            </a:r>
            <a:r>
              <a:rPr lang="nl-NL" sz="2400">
                <a:solidFill>
                  <a:srgbClr val="000000"/>
                </a:solidFill>
              </a:rPr>
              <a:t> are. Do </a:t>
            </a:r>
            <a:r>
              <a:rPr lang="nl-NL" sz="2400" err="1">
                <a:solidFill>
                  <a:srgbClr val="000000"/>
                </a:solidFill>
              </a:rPr>
              <a:t>you</a:t>
            </a:r>
            <a:r>
              <a:rPr lang="nl-NL" sz="2400">
                <a:solidFill>
                  <a:srgbClr val="000000"/>
                </a:solidFill>
              </a:rPr>
              <a:t> like </a:t>
            </a:r>
            <a:r>
              <a:rPr lang="nl-NL" sz="2400" err="1">
                <a:solidFill>
                  <a:srgbClr val="000000"/>
                </a:solidFill>
              </a:rPr>
              <a:t>it</a:t>
            </a:r>
            <a:r>
              <a:rPr lang="nl-NL" sz="2400">
                <a:solidFill>
                  <a:srgbClr val="000000"/>
                </a:solidFill>
              </a:rPr>
              <a:t>?</a:t>
            </a:r>
          </a:p>
          <a:p>
            <a:r>
              <a:rPr lang="nl-NL" sz="2400" i="1">
                <a:solidFill>
                  <a:srgbClr val="00B050"/>
                </a:solidFill>
              </a:rPr>
              <a:t>Customer: How </a:t>
            </a:r>
            <a:r>
              <a:rPr lang="nl-NL" sz="2400" i="1" err="1">
                <a:solidFill>
                  <a:srgbClr val="00B050"/>
                </a:solidFill>
              </a:rPr>
              <a:t>much</a:t>
            </a:r>
            <a:r>
              <a:rPr lang="nl-NL" sz="2400" i="1">
                <a:solidFill>
                  <a:srgbClr val="00B050"/>
                </a:solidFill>
              </a:rPr>
              <a:t> is </a:t>
            </a:r>
            <a:r>
              <a:rPr lang="nl-NL" sz="2400" i="1" err="1">
                <a:solidFill>
                  <a:srgbClr val="00B050"/>
                </a:solidFill>
              </a:rPr>
              <a:t>it</a:t>
            </a:r>
            <a:r>
              <a:rPr lang="nl-NL" sz="2400" i="1">
                <a:solidFill>
                  <a:srgbClr val="00B050"/>
                </a:solidFill>
              </a:rPr>
              <a:t>?</a:t>
            </a:r>
          </a:p>
          <a:p>
            <a:r>
              <a:rPr lang="nl-NL" sz="2400">
                <a:solidFill>
                  <a:srgbClr val="000000"/>
                </a:solidFill>
              </a:rPr>
              <a:t>Shopkeeper: It is 12 </a:t>
            </a:r>
            <a:r>
              <a:rPr lang="nl-NL" sz="2400" err="1">
                <a:solidFill>
                  <a:srgbClr val="000000"/>
                </a:solidFill>
              </a:rPr>
              <a:t>pounds</a:t>
            </a:r>
            <a:r>
              <a:rPr lang="nl-NL" sz="2400">
                <a:solidFill>
                  <a:srgbClr val="000000"/>
                </a:solidFill>
              </a:rPr>
              <a:t>.</a:t>
            </a:r>
          </a:p>
          <a:p>
            <a:r>
              <a:rPr lang="nl-NL" sz="2400" i="1">
                <a:solidFill>
                  <a:srgbClr val="00B050"/>
                </a:solidFill>
              </a:rPr>
              <a:t>Customer: I </a:t>
            </a:r>
            <a:r>
              <a:rPr lang="nl-NL" sz="2400" i="1" err="1">
                <a:solidFill>
                  <a:srgbClr val="00B050"/>
                </a:solidFill>
              </a:rPr>
              <a:t>will</a:t>
            </a:r>
            <a:r>
              <a:rPr lang="nl-NL" sz="2400" i="1">
                <a:solidFill>
                  <a:srgbClr val="00B050"/>
                </a:solidFill>
              </a:rPr>
              <a:t> take it. </a:t>
            </a:r>
            <a:r>
              <a:rPr lang="nl-NL" sz="2400" i="1" err="1">
                <a:solidFill>
                  <a:srgbClr val="00B050"/>
                </a:solidFill>
              </a:rPr>
              <a:t>Can</a:t>
            </a:r>
            <a:r>
              <a:rPr lang="nl-NL" sz="2400" i="1">
                <a:solidFill>
                  <a:srgbClr val="00B050"/>
                </a:solidFill>
              </a:rPr>
              <a:t> I </a:t>
            </a:r>
            <a:r>
              <a:rPr lang="nl-NL" sz="2400" i="1" err="1">
                <a:solidFill>
                  <a:srgbClr val="00B050"/>
                </a:solidFill>
              </a:rPr>
              <a:t>pay</a:t>
            </a:r>
            <a:r>
              <a:rPr lang="nl-NL" sz="2400" i="1">
                <a:solidFill>
                  <a:srgbClr val="00B050"/>
                </a:solidFill>
              </a:rPr>
              <a:t> </a:t>
            </a:r>
            <a:r>
              <a:rPr lang="nl-NL" sz="2400" i="1" err="1">
                <a:solidFill>
                  <a:srgbClr val="00B050"/>
                </a:solidFill>
              </a:rPr>
              <a:t>by</a:t>
            </a:r>
            <a:r>
              <a:rPr lang="nl-NL" sz="2400" i="1">
                <a:solidFill>
                  <a:srgbClr val="00B050"/>
                </a:solidFill>
              </a:rPr>
              <a:t> credit card?</a:t>
            </a:r>
          </a:p>
          <a:p>
            <a:r>
              <a:rPr lang="nl-NL" sz="2400">
                <a:solidFill>
                  <a:srgbClr val="000000"/>
                </a:solidFill>
              </a:rPr>
              <a:t>Shopkeeper: Yes, </a:t>
            </a:r>
            <a:r>
              <a:rPr lang="nl-NL" sz="2400" err="1">
                <a:solidFill>
                  <a:srgbClr val="000000"/>
                </a:solidFill>
              </a:rPr>
              <a:t>you</a:t>
            </a:r>
            <a:r>
              <a:rPr lang="nl-NL" sz="2400">
                <a:solidFill>
                  <a:srgbClr val="000000"/>
                </a:solidFill>
              </a:rPr>
              <a:t> </a:t>
            </a:r>
            <a:r>
              <a:rPr lang="nl-NL" sz="2400" err="1">
                <a:solidFill>
                  <a:srgbClr val="000000"/>
                </a:solidFill>
              </a:rPr>
              <a:t>can</a:t>
            </a:r>
            <a:r>
              <a:rPr lang="nl-NL" sz="2400">
                <a:solidFill>
                  <a:srgbClr val="000000"/>
                </a:solidFill>
              </a:rPr>
              <a:t>. </a:t>
            </a:r>
            <a:r>
              <a:rPr lang="nl-NL" sz="2400" err="1">
                <a:solidFill>
                  <a:srgbClr val="000000"/>
                </a:solidFill>
              </a:rPr>
              <a:t>You</a:t>
            </a:r>
            <a:r>
              <a:rPr lang="nl-NL" sz="2400">
                <a:solidFill>
                  <a:srgbClr val="000000"/>
                </a:solidFill>
              </a:rPr>
              <a:t> </a:t>
            </a:r>
            <a:r>
              <a:rPr lang="nl-NL" sz="2400" err="1">
                <a:solidFill>
                  <a:srgbClr val="000000"/>
                </a:solidFill>
              </a:rPr>
              <a:t>can</a:t>
            </a:r>
            <a:r>
              <a:rPr lang="nl-NL" sz="2400">
                <a:solidFill>
                  <a:srgbClr val="000000"/>
                </a:solidFill>
              </a:rPr>
              <a:t> </a:t>
            </a:r>
            <a:r>
              <a:rPr lang="nl-NL" sz="2400" err="1">
                <a:solidFill>
                  <a:srgbClr val="000000"/>
                </a:solidFill>
              </a:rPr>
              <a:t>pay</a:t>
            </a:r>
            <a:r>
              <a:rPr lang="nl-NL" sz="2400">
                <a:solidFill>
                  <a:srgbClr val="000000"/>
                </a:solidFill>
              </a:rPr>
              <a:t> </a:t>
            </a:r>
            <a:r>
              <a:rPr lang="nl-NL" sz="2400" err="1">
                <a:solidFill>
                  <a:srgbClr val="000000"/>
                </a:solidFill>
              </a:rPr>
              <a:t>with</a:t>
            </a:r>
            <a:r>
              <a:rPr lang="nl-NL" sz="2400">
                <a:solidFill>
                  <a:srgbClr val="000000"/>
                </a:solidFill>
              </a:rPr>
              <a:t> cash, or </a:t>
            </a:r>
            <a:r>
              <a:rPr lang="nl-NL" sz="2400" err="1">
                <a:solidFill>
                  <a:srgbClr val="000000"/>
                </a:solidFill>
              </a:rPr>
              <a:t>by</a:t>
            </a:r>
            <a:r>
              <a:rPr lang="nl-NL" sz="2400">
                <a:solidFill>
                  <a:srgbClr val="000000"/>
                </a:solidFill>
              </a:rPr>
              <a:t> credit card.</a:t>
            </a:r>
          </a:p>
          <a:p>
            <a:r>
              <a:rPr lang="nl-NL" sz="2400" i="1">
                <a:solidFill>
                  <a:srgbClr val="00B050"/>
                </a:solidFill>
              </a:rPr>
              <a:t>Customer: Bye!</a:t>
            </a:r>
          </a:p>
        </p:txBody>
      </p:sp>
    </p:spTree>
    <p:extLst>
      <p:ext uri="{BB962C8B-B14F-4D97-AF65-F5344CB8AC3E}">
        <p14:creationId xmlns:p14="http://schemas.microsoft.com/office/powerpoint/2010/main" val="395692770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: Shape 8">
            <a:extLst>
              <a:ext uri="{FF2B5EF4-FFF2-40B4-BE49-F238E27FC236}">
                <a16:creationId xmlns:a16="http://schemas.microsoft.com/office/drawing/2014/main" id="{8AC533DD-1CF6-4A33-852D-3877441533AB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862891" y="5346700"/>
            <a:ext cx="2329109" cy="1511301"/>
          </a:xfrm>
          <a:custGeom>
            <a:avLst/>
            <a:gdLst>
              <a:gd name="connsiteX0" fmla="*/ 697617 w 2329109"/>
              <a:gd name="connsiteY0" fmla="*/ 0 h 1511301"/>
              <a:gd name="connsiteX1" fmla="*/ 2329109 w 2329109"/>
              <a:gd name="connsiteY1" fmla="*/ 0 h 1511301"/>
              <a:gd name="connsiteX2" fmla="*/ 2329109 w 2329109"/>
              <a:gd name="connsiteY2" fmla="*/ 1511301 h 1511301"/>
              <a:gd name="connsiteX3" fmla="*/ 0 w 2329109"/>
              <a:gd name="connsiteY3" fmla="*/ 1511301 h 15113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329109" h="1511301">
                <a:moveTo>
                  <a:pt x="697617" y="0"/>
                </a:moveTo>
                <a:lnTo>
                  <a:pt x="2329109" y="0"/>
                </a:lnTo>
                <a:lnTo>
                  <a:pt x="2329109" y="1511301"/>
                </a:lnTo>
                <a:lnTo>
                  <a:pt x="0" y="1511301"/>
                </a:lnTo>
                <a:close/>
              </a:path>
            </a:pathLst>
          </a:custGeom>
          <a:solidFill>
            <a:schemeClr val="tx1">
              <a:alpha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4" name="Afbeelding 4">
            <a:extLst>
              <a:ext uri="{FF2B5EF4-FFF2-40B4-BE49-F238E27FC236}">
                <a16:creationId xmlns:a16="http://schemas.microsoft.com/office/drawing/2014/main" id="{6AF3E9D0-1B2B-489E-B767-B7DA4F96465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66975" y="-2266950"/>
            <a:ext cx="5953263" cy="3036892"/>
          </a:xfrm>
          <a:prstGeom prst="rect">
            <a:avLst/>
          </a:prstGeom>
        </p:spPr>
      </p:pic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61B91595-DF01-4E8B-80BF-B812BA9BFDB5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3989090"/>
            <a:ext cx="10447338" cy="2868910"/>
          </a:xfrm>
          <a:custGeom>
            <a:avLst/>
            <a:gdLst>
              <a:gd name="connsiteX0" fmla="*/ 0 w 10447252"/>
              <a:gd name="connsiteY0" fmla="*/ 0 h 1511306"/>
              <a:gd name="connsiteX1" fmla="*/ 3100647 w 10447252"/>
              <a:gd name="connsiteY1" fmla="*/ 0 h 1511306"/>
              <a:gd name="connsiteX2" fmla="*/ 3292695 w 10447252"/>
              <a:gd name="connsiteY2" fmla="*/ 0 h 1511306"/>
              <a:gd name="connsiteX3" fmla="*/ 3340133 w 10447252"/>
              <a:gd name="connsiteY3" fmla="*/ 0 h 1511306"/>
              <a:gd name="connsiteX4" fmla="*/ 4310215 w 10447252"/>
              <a:gd name="connsiteY4" fmla="*/ 0 h 1511306"/>
              <a:gd name="connsiteX5" fmla="*/ 5506390 w 10447252"/>
              <a:gd name="connsiteY5" fmla="*/ 0 h 1511306"/>
              <a:gd name="connsiteX6" fmla="*/ 5506390 w 10447252"/>
              <a:gd name="connsiteY6" fmla="*/ 2544 h 1511306"/>
              <a:gd name="connsiteX7" fmla="*/ 5901778 w 10447252"/>
              <a:gd name="connsiteY7" fmla="*/ 2544 h 1511306"/>
              <a:gd name="connsiteX8" fmla="*/ 5901778 w 10447252"/>
              <a:gd name="connsiteY8" fmla="*/ 0 h 1511306"/>
              <a:gd name="connsiteX9" fmla="*/ 10447252 w 10447252"/>
              <a:gd name="connsiteY9" fmla="*/ 0 h 1511306"/>
              <a:gd name="connsiteX10" fmla="*/ 9749635 w 10447252"/>
              <a:gd name="connsiteY10" fmla="*/ 1511301 h 1511306"/>
              <a:gd name="connsiteX11" fmla="*/ 5901779 w 10447252"/>
              <a:gd name="connsiteY11" fmla="*/ 1511301 h 1511306"/>
              <a:gd name="connsiteX12" fmla="*/ 5901779 w 10447252"/>
              <a:gd name="connsiteY12" fmla="*/ 1511304 h 1511306"/>
              <a:gd name="connsiteX13" fmla="*/ 5506390 w 10447252"/>
              <a:gd name="connsiteY13" fmla="*/ 1511304 h 1511306"/>
              <a:gd name="connsiteX14" fmla="*/ 5506390 w 10447252"/>
              <a:gd name="connsiteY14" fmla="*/ 1511306 h 1511306"/>
              <a:gd name="connsiteX15" fmla="*/ 4434058 w 10447252"/>
              <a:gd name="connsiteY15" fmla="*/ 1511306 h 1511306"/>
              <a:gd name="connsiteX16" fmla="*/ 4319855 w 10447252"/>
              <a:gd name="connsiteY16" fmla="*/ 1511306 h 1511306"/>
              <a:gd name="connsiteX17" fmla="*/ 4310215 w 10447252"/>
              <a:gd name="connsiteY17" fmla="*/ 1511306 h 1511306"/>
              <a:gd name="connsiteX18" fmla="*/ 3340133 w 10447252"/>
              <a:gd name="connsiteY18" fmla="*/ 1511306 h 1511306"/>
              <a:gd name="connsiteX19" fmla="*/ 3292695 w 10447252"/>
              <a:gd name="connsiteY19" fmla="*/ 1511306 h 1511306"/>
              <a:gd name="connsiteX20" fmla="*/ 3100647 w 10447252"/>
              <a:gd name="connsiteY20" fmla="*/ 1511306 h 1511306"/>
              <a:gd name="connsiteX21" fmla="*/ 0 w 10447252"/>
              <a:gd name="connsiteY21" fmla="*/ 1511306 h 15113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10447252" h="1511306">
                <a:moveTo>
                  <a:pt x="0" y="0"/>
                </a:moveTo>
                <a:lnTo>
                  <a:pt x="3100647" y="0"/>
                </a:lnTo>
                <a:lnTo>
                  <a:pt x="3292695" y="0"/>
                </a:lnTo>
                <a:lnTo>
                  <a:pt x="3340133" y="0"/>
                </a:lnTo>
                <a:lnTo>
                  <a:pt x="4310215" y="0"/>
                </a:lnTo>
                <a:lnTo>
                  <a:pt x="5506390" y="0"/>
                </a:lnTo>
                <a:lnTo>
                  <a:pt x="5506390" y="2544"/>
                </a:lnTo>
                <a:lnTo>
                  <a:pt x="5901778" y="2544"/>
                </a:lnTo>
                <a:lnTo>
                  <a:pt x="5901778" y="0"/>
                </a:lnTo>
                <a:lnTo>
                  <a:pt x="10447252" y="0"/>
                </a:lnTo>
                <a:lnTo>
                  <a:pt x="9749635" y="1511301"/>
                </a:lnTo>
                <a:lnTo>
                  <a:pt x="5901779" y="1511301"/>
                </a:lnTo>
                <a:lnTo>
                  <a:pt x="5901779" y="1511304"/>
                </a:lnTo>
                <a:lnTo>
                  <a:pt x="5506390" y="1511304"/>
                </a:lnTo>
                <a:lnTo>
                  <a:pt x="5506390" y="1511306"/>
                </a:lnTo>
                <a:lnTo>
                  <a:pt x="4434058" y="1511306"/>
                </a:lnTo>
                <a:lnTo>
                  <a:pt x="4319855" y="1511306"/>
                </a:lnTo>
                <a:lnTo>
                  <a:pt x="4310215" y="1511306"/>
                </a:lnTo>
                <a:lnTo>
                  <a:pt x="3340133" y="1511306"/>
                </a:lnTo>
                <a:lnTo>
                  <a:pt x="3292695" y="1511306"/>
                </a:lnTo>
                <a:lnTo>
                  <a:pt x="3100647" y="1511306"/>
                </a:lnTo>
                <a:lnTo>
                  <a:pt x="0" y="1511306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 algn="ctr">
              <a:buFont typeface="Wingdings"/>
              <a:buChar char="Ø"/>
            </a:pPr>
            <a:r>
              <a:rPr lang="en-US" sz="2400">
                <a:solidFill>
                  <a:srgbClr val="000000"/>
                </a:solidFill>
              </a:rPr>
              <a:t>Workbook </a:t>
            </a:r>
            <a:r>
              <a:rPr lang="en-US" sz="2400" err="1">
                <a:solidFill>
                  <a:srgbClr val="000000"/>
                </a:solidFill>
              </a:rPr>
              <a:t>afmaken</a:t>
            </a:r>
            <a:r>
              <a:rPr lang="en-US" sz="2400">
                <a:solidFill>
                  <a:srgbClr val="000000"/>
                </a:solidFill>
              </a:rPr>
              <a:t> </a:t>
            </a:r>
            <a:endParaRPr lang="en-US" sz="2400" err="1">
              <a:solidFill>
                <a:srgbClr val="000000"/>
              </a:solidFill>
            </a:endParaRPr>
          </a:p>
          <a:p>
            <a:pPr marL="285750" indent="-285750" algn="ctr">
              <a:buFont typeface="Wingdings"/>
              <a:buChar char="Ø"/>
            </a:pPr>
            <a:r>
              <a:rPr lang="en-US" sz="2400" err="1">
                <a:solidFill>
                  <a:srgbClr val="000000"/>
                </a:solidFill>
              </a:rPr>
              <a:t>Oranje</a:t>
            </a:r>
            <a:r>
              <a:rPr lang="en-US" sz="2400">
                <a:solidFill>
                  <a:srgbClr val="000000"/>
                </a:solidFill>
              </a:rPr>
              <a:t> </a:t>
            </a:r>
            <a:r>
              <a:rPr lang="en-US" sz="2400" err="1">
                <a:solidFill>
                  <a:srgbClr val="000000"/>
                </a:solidFill>
              </a:rPr>
              <a:t>boekje</a:t>
            </a:r>
            <a:r>
              <a:rPr lang="en-US" sz="2400">
                <a:solidFill>
                  <a:srgbClr val="000000"/>
                </a:solidFill>
              </a:rPr>
              <a:t> </a:t>
            </a:r>
            <a:r>
              <a:rPr lang="en-US" sz="2400" err="1">
                <a:solidFill>
                  <a:srgbClr val="000000"/>
                </a:solidFill>
              </a:rPr>
              <a:t>leren</a:t>
            </a:r>
          </a:p>
          <a:p>
            <a:pPr marL="285750" indent="-285750" algn="ctr">
              <a:buFont typeface="Wingdings"/>
              <a:buChar char="Ø"/>
            </a:pPr>
            <a:endParaRPr lang="en-US" sz="2400">
              <a:solidFill>
                <a:srgbClr val="000000"/>
              </a:solidFill>
            </a:endParaRPr>
          </a:p>
          <a:p>
            <a:pPr marL="285750" indent="-285750" algn="ctr">
              <a:buFont typeface="Wingdings"/>
              <a:buChar char="Ø"/>
            </a:pPr>
            <a:r>
              <a:rPr lang="en-US" sz="2400">
                <a:solidFill>
                  <a:srgbClr val="000000"/>
                </a:solidFill>
              </a:rPr>
              <a:t>De </a:t>
            </a:r>
            <a:r>
              <a:rPr lang="en-US" sz="2400" err="1">
                <a:solidFill>
                  <a:srgbClr val="000000"/>
                </a:solidFill>
              </a:rPr>
              <a:t>toets</a:t>
            </a:r>
            <a:r>
              <a:rPr lang="en-US" sz="2400">
                <a:solidFill>
                  <a:srgbClr val="000000"/>
                </a:solidFill>
              </a:rPr>
              <a:t> is op 12 </a:t>
            </a:r>
            <a:r>
              <a:rPr lang="en-US" sz="2400" err="1">
                <a:solidFill>
                  <a:srgbClr val="000000"/>
                </a:solidFill>
              </a:rPr>
              <a:t>december</a:t>
            </a:r>
            <a:r>
              <a:rPr lang="en-US" sz="2400">
                <a:solidFill>
                  <a:srgbClr val="000000"/>
                </a:solidFill>
              </a:rPr>
              <a:t>.</a:t>
            </a:r>
          </a:p>
        </p:txBody>
      </p:sp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766763" y="4992688"/>
            <a:ext cx="9096375" cy="899766"/>
          </a:xfrm>
        </p:spPr>
        <p:txBody>
          <a:bodyPr>
            <a:normAutofit/>
          </a:bodyPr>
          <a:lstStyle/>
          <a:p>
            <a:pPr algn="l"/>
            <a:r>
              <a:rPr lang="de-DE" sz="4000" err="1"/>
              <a:t>Oefentijd</a:t>
            </a:r>
            <a:r>
              <a:rPr lang="de-DE" sz="4000"/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6591114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1">
                <a:tint val="93000"/>
                <a:satMod val="150000"/>
                <a:shade val="98000"/>
                <a:lumMod val="102000"/>
              </a:schemeClr>
            </a:gs>
            <a:gs pos="50000">
              <a:schemeClr val="bg1">
                <a:tint val="98000"/>
                <a:satMod val="130000"/>
                <a:shade val="90000"/>
                <a:lumMod val="103000"/>
              </a:schemeClr>
            </a:gs>
            <a:gs pos="100000">
              <a:schemeClr val="bg1">
                <a:shade val="63000"/>
                <a:satMod val="12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" name="Rectangle 6">
            <a:extLst>
              <a:ext uri="{FF2B5EF4-FFF2-40B4-BE49-F238E27FC236}">
                <a16:creationId xmlns:a16="http://schemas.microsoft.com/office/drawing/2014/main" id="{A2509F26-B5DC-4BA7-B476-4CB044237A2E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Impact" panose="020B0806030902050204"/>
              <a:ea typeface="+mn-ea"/>
              <a:cs typeface="+mn-cs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DB103EB1-B135-4526-B883-33228FC27FF1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1480000">
            <a:off x="815340" y="683404"/>
            <a:ext cx="10561320" cy="5404104"/>
          </a:xfrm>
          <a:prstGeom prst="rect">
            <a:avLst/>
          </a:prstGeom>
          <a:solidFill>
            <a:srgbClr val="FFFFFF"/>
          </a:solidFill>
          <a:ln w="3175" cap="sq" cmpd="thinThick">
            <a:solidFill>
              <a:srgbClr val="DDDDDD"/>
            </a:solidFill>
            <a:miter lim="800000"/>
          </a:ln>
          <a:effectLst>
            <a:outerShdw blurRad="266700" dist="1143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Impact" panose="020B0806030902050204"/>
              <a:ea typeface="+mn-ea"/>
              <a:cs typeface="+mn-cs"/>
            </a:endParaRPr>
          </a:p>
        </p:txBody>
      </p:sp>
      <p:pic>
        <p:nvPicPr>
          <p:cNvPr id="2" name="Afbeelding 2">
            <a:extLst>
              <a:ext uri="{FF2B5EF4-FFF2-40B4-BE49-F238E27FC236}">
                <a16:creationId xmlns:a16="http://schemas.microsoft.com/office/drawing/2014/main" id="{0C05DACB-0851-465D-808A-2304A8AB124D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5792" r="1" b="1"/>
          <a:stretch/>
        </p:blipFill>
        <p:spPr>
          <a:xfrm rot="21480000">
            <a:off x="1088565" y="1113158"/>
            <a:ext cx="3703639" cy="1771410"/>
          </a:xfrm>
          <a:prstGeom prst="rect">
            <a:avLst/>
          </a:prstGeom>
        </p:spPr>
      </p:pic>
      <p:sp>
        <p:nvSpPr>
          <p:cNvPr id="4" name="Tekstvak 3">
            <a:extLst>
              <a:ext uri="{FF2B5EF4-FFF2-40B4-BE49-F238E27FC236}">
                <a16:creationId xmlns:a16="http://schemas.microsoft.com/office/drawing/2014/main" id="{66402DD7-8F11-4F23-8DF4-A887810BD146}"/>
              </a:ext>
            </a:extLst>
          </p:cNvPr>
          <p:cNvSpPr txBox="1"/>
          <p:nvPr/>
        </p:nvSpPr>
        <p:spPr>
          <a:xfrm>
            <a:off x="5000625" y="2724150"/>
            <a:ext cx="5266713" cy="243205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nl-NL" sz="2400"/>
              <a:t>We hebben vandaag een herhalingsles.</a:t>
            </a:r>
            <a:endParaRPr lang="nl-NL"/>
          </a:p>
          <a:p>
            <a:r>
              <a:rPr lang="nl-NL" sz="2400"/>
              <a:t>Je hebt nodig:</a:t>
            </a:r>
          </a:p>
          <a:p>
            <a:r>
              <a:rPr lang="nl-NL" sz="2400"/>
              <a:t>- een lijntjesblad</a:t>
            </a:r>
          </a:p>
          <a:p>
            <a:r>
              <a:rPr lang="nl-NL" sz="2400"/>
              <a:t>- een pen of een potlood</a:t>
            </a:r>
          </a:p>
          <a:p>
            <a:endParaRPr lang="nl-NL" sz="2400"/>
          </a:p>
          <a:p>
            <a:r>
              <a:rPr lang="nl-NL" sz="3200" b="1"/>
              <a:t>Wat weet je al?</a:t>
            </a:r>
          </a:p>
        </p:txBody>
      </p:sp>
    </p:spTree>
    <p:extLst>
      <p:ext uri="{BB962C8B-B14F-4D97-AF65-F5344CB8AC3E}">
        <p14:creationId xmlns:p14="http://schemas.microsoft.com/office/powerpoint/2010/main" val="39838357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1">
                <a:tint val="93000"/>
                <a:satMod val="150000"/>
                <a:shade val="98000"/>
                <a:lumMod val="102000"/>
              </a:schemeClr>
            </a:gs>
            <a:gs pos="50000">
              <a:schemeClr val="bg1">
                <a:tint val="98000"/>
                <a:satMod val="130000"/>
                <a:shade val="90000"/>
                <a:lumMod val="103000"/>
              </a:schemeClr>
            </a:gs>
            <a:gs pos="100000">
              <a:schemeClr val="bg1">
                <a:shade val="63000"/>
                <a:satMod val="12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" name="Rectangle 6">
            <a:extLst>
              <a:ext uri="{FF2B5EF4-FFF2-40B4-BE49-F238E27FC236}">
                <a16:creationId xmlns:a16="http://schemas.microsoft.com/office/drawing/2014/main" id="{A2509F26-B5DC-4BA7-B476-4CB044237A2E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Impact" panose="020B0806030902050204"/>
              <a:ea typeface="+mn-ea"/>
              <a:cs typeface="+mn-cs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DB103EB1-B135-4526-B883-33228FC27FF1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1480000">
            <a:off x="815340" y="683404"/>
            <a:ext cx="10561320" cy="5404104"/>
          </a:xfrm>
          <a:prstGeom prst="rect">
            <a:avLst/>
          </a:prstGeom>
          <a:solidFill>
            <a:srgbClr val="FFFFFF"/>
          </a:solidFill>
          <a:ln w="3175" cap="sq" cmpd="thinThick">
            <a:solidFill>
              <a:srgbClr val="DDDDDD"/>
            </a:solidFill>
            <a:miter lim="800000"/>
          </a:ln>
          <a:effectLst>
            <a:outerShdw blurRad="266700" dist="1143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Impact" panose="020B0806030902050204"/>
              <a:ea typeface="+mn-ea"/>
              <a:cs typeface="+mn-cs"/>
            </a:endParaRPr>
          </a:p>
        </p:txBody>
      </p:sp>
      <p:sp>
        <p:nvSpPr>
          <p:cNvPr id="4" name="Tekstvak 3">
            <a:extLst>
              <a:ext uri="{FF2B5EF4-FFF2-40B4-BE49-F238E27FC236}">
                <a16:creationId xmlns:a16="http://schemas.microsoft.com/office/drawing/2014/main" id="{66402DD7-8F11-4F23-8DF4-A887810BD146}"/>
              </a:ext>
            </a:extLst>
          </p:cNvPr>
          <p:cNvSpPr txBox="1"/>
          <p:nvPr/>
        </p:nvSpPr>
        <p:spPr>
          <a:xfrm>
            <a:off x="923925" y="933450"/>
            <a:ext cx="10228061" cy="5139869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nl-NL" sz="2400"/>
              <a:t>Wat is de Engelse betekenis van deze woorden:</a:t>
            </a:r>
          </a:p>
          <a:p>
            <a:endParaRPr lang="nl-NL" sz="2000"/>
          </a:p>
          <a:p>
            <a:r>
              <a:rPr lang="nl-NL" sz="2200"/>
              <a:t>verkopen</a:t>
            </a:r>
            <a:endParaRPr lang="nl-NL" sz="2200" b="1"/>
          </a:p>
          <a:p>
            <a:r>
              <a:rPr lang="nl-NL" sz="2200"/>
              <a:t>slager</a:t>
            </a:r>
          </a:p>
          <a:p>
            <a:r>
              <a:rPr lang="nl-NL" sz="2200"/>
              <a:t>pakje</a:t>
            </a:r>
          </a:p>
          <a:p>
            <a:r>
              <a:rPr lang="nl-NL" sz="2200"/>
              <a:t>bonnetje</a:t>
            </a:r>
          </a:p>
          <a:p>
            <a:r>
              <a:rPr lang="nl-NL" sz="2200"/>
              <a:t>zuivel(afdeling)</a:t>
            </a:r>
          </a:p>
          <a:p>
            <a:r>
              <a:rPr lang="nl-NL" sz="2200"/>
              <a:t>klant</a:t>
            </a:r>
          </a:p>
          <a:p>
            <a:r>
              <a:rPr lang="nl-NL" sz="2200"/>
              <a:t>terug brengen</a:t>
            </a:r>
          </a:p>
          <a:p>
            <a:r>
              <a:rPr lang="nl-NL" sz="2200"/>
              <a:t>duur</a:t>
            </a:r>
          </a:p>
          <a:p>
            <a:r>
              <a:rPr lang="nl-NL" sz="2200"/>
              <a:t>gratis</a:t>
            </a:r>
          </a:p>
          <a:p>
            <a:r>
              <a:rPr lang="nl-NL" sz="2200"/>
              <a:t>drogist</a:t>
            </a:r>
          </a:p>
          <a:p>
            <a:r>
              <a:rPr lang="nl-NL" sz="2200"/>
              <a:t>boodschappenlijst</a:t>
            </a:r>
          </a:p>
          <a:p>
            <a:r>
              <a:rPr lang="nl-NL" sz="2200"/>
              <a:t>armband</a:t>
            </a:r>
          </a:p>
          <a:p>
            <a:endParaRPr lang="nl-NL" sz="2000"/>
          </a:p>
        </p:txBody>
      </p:sp>
    </p:spTree>
    <p:extLst>
      <p:ext uri="{BB962C8B-B14F-4D97-AF65-F5344CB8AC3E}">
        <p14:creationId xmlns:p14="http://schemas.microsoft.com/office/powerpoint/2010/main" val="29124935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1">
                <a:tint val="93000"/>
                <a:satMod val="150000"/>
                <a:shade val="98000"/>
                <a:lumMod val="102000"/>
              </a:schemeClr>
            </a:gs>
            <a:gs pos="50000">
              <a:schemeClr val="bg1">
                <a:tint val="98000"/>
                <a:satMod val="130000"/>
                <a:shade val="90000"/>
                <a:lumMod val="103000"/>
              </a:schemeClr>
            </a:gs>
            <a:gs pos="100000">
              <a:schemeClr val="bg1">
                <a:shade val="63000"/>
                <a:satMod val="12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" name="Rectangle 6">
            <a:extLst>
              <a:ext uri="{FF2B5EF4-FFF2-40B4-BE49-F238E27FC236}">
                <a16:creationId xmlns:a16="http://schemas.microsoft.com/office/drawing/2014/main" id="{A2509F26-B5DC-4BA7-B476-4CB044237A2E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Impact" panose="020B0806030902050204"/>
              <a:ea typeface="+mn-ea"/>
              <a:cs typeface="+mn-cs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DB103EB1-B135-4526-B883-33228FC27FF1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1480000">
            <a:off x="815340" y="683404"/>
            <a:ext cx="10561320" cy="5404104"/>
          </a:xfrm>
          <a:prstGeom prst="rect">
            <a:avLst/>
          </a:prstGeom>
          <a:solidFill>
            <a:srgbClr val="FFFFFF"/>
          </a:solidFill>
          <a:ln w="3175" cap="sq" cmpd="thinThick">
            <a:solidFill>
              <a:srgbClr val="DDDDDD"/>
            </a:solidFill>
            <a:miter lim="800000"/>
          </a:ln>
          <a:effectLst>
            <a:outerShdw blurRad="266700" dist="1143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Impact" panose="020B0806030902050204"/>
              <a:ea typeface="+mn-ea"/>
              <a:cs typeface="+mn-cs"/>
            </a:endParaRPr>
          </a:p>
        </p:txBody>
      </p:sp>
      <p:sp>
        <p:nvSpPr>
          <p:cNvPr id="4" name="Tekstvak 3">
            <a:extLst>
              <a:ext uri="{FF2B5EF4-FFF2-40B4-BE49-F238E27FC236}">
                <a16:creationId xmlns:a16="http://schemas.microsoft.com/office/drawing/2014/main" id="{66402DD7-8F11-4F23-8DF4-A887810BD146}"/>
              </a:ext>
            </a:extLst>
          </p:cNvPr>
          <p:cNvSpPr txBox="1"/>
          <p:nvPr/>
        </p:nvSpPr>
        <p:spPr>
          <a:xfrm>
            <a:off x="923925" y="933450"/>
            <a:ext cx="10228061" cy="5139869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nl-NL" sz="2400"/>
              <a:t>Wat is de Engelse betekenis van deze woorden:</a:t>
            </a:r>
          </a:p>
          <a:p>
            <a:endParaRPr lang="nl-NL" sz="2000"/>
          </a:p>
          <a:p>
            <a:r>
              <a:rPr lang="nl-NL" sz="2200"/>
              <a:t>verkopen                             </a:t>
            </a:r>
            <a:r>
              <a:rPr lang="nl-NL" sz="2200" err="1">
                <a:solidFill>
                  <a:srgbClr val="FF0000"/>
                </a:solidFill>
              </a:rPr>
              <a:t>to</a:t>
            </a:r>
            <a:r>
              <a:rPr lang="nl-NL" sz="2200">
                <a:solidFill>
                  <a:srgbClr val="FF0000"/>
                </a:solidFill>
              </a:rPr>
              <a:t> </a:t>
            </a:r>
            <a:r>
              <a:rPr lang="nl-NL" sz="2200" err="1">
                <a:solidFill>
                  <a:srgbClr val="FF0000"/>
                </a:solidFill>
              </a:rPr>
              <a:t>sell</a:t>
            </a:r>
            <a:endParaRPr lang="nl-NL" sz="2200" err="1">
              <a:solidFill>
                <a:srgbClr val="00B0F0"/>
              </a:solidFill>
            </a:endParaRPr>
          </a:p>
          <a:p>
            <a:r>
              <a:rPr lang="nl-NL" sz="2200"/>
              <a:t>slager                                   </a:t>
            </a:r>
            <a:r>
              <a:rPr lang="nl-NL" sz="2200" err="1">
                <a:solidFill>
                  <a:srgbClr val="FF0000"/>
                </a:solidFill>
              </a:rPr>
              <a:t>butcher's</a:t>
            </a:r>
          </a:p>
          <a:p>
            <a:r>
              <a:rPr lang="nl-NL" sz="2200"/>
              <a:t>pakje                                     </a:t>
            </a:r>
            <a:r>
              <a:rPr lang="nl-NL" sz="2200" err="1">
                <a:solidFill>
                  <a:srgbClr val="FF0000"/>
                </a:solidFill>
              </a:rPr>
              <a:t>parcel</a:t>
            </a:r>
          </a:p>
          <a:p>
            <a:r>
              <a:rPr lang="nl-NL" sz="2200"/>
              <a:t>bonnetje                              </a:t>
            </a:r>
            <a:r>
              <a:rPr lang="nl-NL" sz="2200" err="1">
                <a:solidFill>
                  <a:srgbClr val="FF0000"/>
                </a:solidFill>
              </a:rPr>
              <a:t>receipt</a:t>
            </a:r>
          </a:p>
          <a:p>
            <a:r>
              <a:rPr lang="nl-NL" sz="2200"/>
              <a:t>zuivel(afdeling)                  </a:t>
            </a:r>
            <a:r>
              <a:rPr lang="nl-NL" sz="2200">
                <a:solidFill>
                  <a:srgbClr val="000000"/>
                </a:solidFill>
              </a:rPr>
              <a:t> </a:t>
            </a:r>
            <a:r>
              <a:rPr lang="nl-NL" sz="2200" err="1">
                <a:solidFill>
                  <a:srgbClr val="FF0000"/>
                </a:solidFill>
              </a:rPr>
              <a:t>dairy</a:t>
            </a:r>
          </a:p>
          <a:p>
            <a:r>
              <a:rPr lang="nl-NL" sz="2200"/>
              <a:t>klant                                     </a:t>
            </a:r>
            <a:r>
              <a:rPr lang="nl-NL" sz="2200">
                <a:solidFill>
                  <a:srgbClr val="FF0000"/>
                </a:solidFill>
              </a:rPr>
              <a:t>customer</a:t>
            </a:r>
          </a:p>
          <a:p>
            <a:r>
              <a:rPr lang="nl-NL" sz="2200"/>
              <a:t>terug brengen                    </a:t>
            </a:r>
            <a:r>
              <a:rPr lang="nl-NL" sz="2200">
                <a:solidFill>
                  <a:srgbClr val="FF0000"/>
                </a:solidFill>
              </a:rPr>
              <a:t>return</a:t>
            </a:r>
          </a:p>
          <a:p>
            <a:r>
              <a:rPr lang="nl-NL" sz="2200"/>
              <a:t>duur                                     </a:t>
            </a:r>
            <a:r>
              <a:rPr lang="nl-NL" sz="2200">
                <a:solidFill>
                  <a:srgbClr val="000000"/>
                </a:solidFill>
              </a:rPr>
              <a:t> </a:t>
            </a:r>
            <a:r>
              <a:rPr lang="nl-NL" sz="2200" err="1">
                <a:solidFill>
                  <a:srgbClr val="FF0000"/>
                </a:solidFill>
              </a:rPr>
              <a:t>expensive</a:t>
            </a:r>
          </a:p>
          <a:p>
            <a:r>
              <a:rPr lang="nl-NL" sz="2200"/>
              <a:t>gratis                                   </a:t>
            </a:r>
            <a:r>
              <a:rPr lang="nl-NL" sz="2200">
                <a:solidFill>
                  <a:srgbClr val="000000"/>
                </a:solidFill>
              </a:rPr>
              <a:t> </a:t>
            </a:r>
            <a:r>
              <a:rPr lang="nl-NL" sz="2200">
                <a:solidFill>
                  <a:srgbClr val="FF0000"/>
                </a:solidFill>
              </a:rPr>
              <a:t>free</a:t>
            </a:r>
          </a:p>
          <a:p>
            <a:r>
              <a:rPr lang="nl-NL" sz="2200"/>
              <a:t>drogist                                 </a:t>
            </a:r>
            <a:r>
              <a:rPr lang="nl-NL" sz="2200">
                <a:solidFill>
                  <a:srgbClr val="000000"/>
                </a:solidFill>
              </a:rPr>
              <a:t> </a:t>
            </a:r>
            <a:r>
              <a:rPr lang="nl-NL" sz="2200" err="1">
                <a:solidFill>
                  <a:srgbClr val="FF0000"/>
                </a:solidFill>
              </a:rPr>
              <a:t>chemist's</a:t>
            </a:r>
          </a:p>
          <a:p>
            <a:r>
              <a:rPr lang="nl-NL" sz="2200"/>
              <a:t>boodschappenlijst             </a:t>
            </a:r>
            <a:r>
              <a:rPr lang="nl-NL" sz="2200">
                <a:solidFill>
                  <a:srgbClr val="000000"/>
                </a:solidFill>
              </a:rPr>
              <a:t> </a:t>
            </a:r>
            <a:r>
              <a:rPr lang="nl-NL" sz="2200">
                <a:solidFill>
                  <a:srgbClr val="FF0000"/>
                </a:solidFill>
              </a:rPr>
              <a:t>shopping list</a:t>
            </a:r>
          </a:p>
          <a:p>
            <a:r>
              <a:rPr lang="nl-NL" sz="2200"/>
              <a:t>armband                              </a:t>
            </a:r>
            <a:r>
              <a:rPr lang="nl-NL" sz="2200">
                <a:solidFill>
                  <a:srgbClr val="FF0000"/>
                </a:solidFill>
              </a:rPr>
              <a:t>bracelet</a:t>
            </a:r>
          </a:p>
          <a:p>
            <a:endParaRPr lang="nl-NL" sz="2000"/>
          </a:p>
        </p:txBody>
      </p:sp>
    </p:spTree>
    <p:extLst>
      <p:ext uri="{BB962C8B-B14F-4D97-AF65-F5344CB8AC3E}">
        <p14:creationId xmlns:p14="http://schemas.microsoft.com/office/powerpoint/2010/main" val="30625268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1">
                <a:tint val="93000"/>
                <a:satMod val="150000"/>
                <a:shade val="98000"/>
                <a:lumMod val="102000"/>
              </a:schemeClr>
            </a:gs>
            <a:gs pos="50000">
              <a:schemeClr val="bg1">
                <a:tint val="98000"/>
                <a:satMod val="130000"/>
                <a:shade val="90000"/>
                <a:lumMod val="103000"/>
              </a:schemeClr>
            </a:gs>
            <a:gs pos="100000">
              <a:schemeClr val="bg1">
                <a:shade val="63000"/>
                <a:satMod val="12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" name="Rectangle 6">
            <a:extLst>
              <a:ext uri="{FF2B5EF4-FFF2-40B4-BE49-F238E27FC236}">
                <a16:creationId xmlns:a16="http://schemas.microsoft.com/office/drawing/2014/main" id="{A2509F26-B5DC-4BA7-B476-4CB044237A2E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Impact" panose="020B0806030902050204"/>
              <a:ea typeface="+mn-ea"/>
              <a:cs typeface="+mn-cs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DB103EB1-B135-4526-B883-33228FC27FF1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1480000">
            <a:off x="815340" y="683404"/>
            <a:ext cx="10561320" cy="5404104"/>
          </a:xfrm>
          <a:prstGeom prst="rect">
            <a:avLst/>
          </a:prstGeom>
          <a:solidFill>
            <a:srgbClr val="FFFFFF"/>
          </a:solidFill>
          <a:ln w="3175" cap="sq" cmpd="thinThick">
            <a:solidFill>
              <a:srgbClr val="DDDDDD"/>
            </a:solidFill>
            <a:miter lim="800000"/>
          </a:ln>
          <a:effectLst>
            <a:outerShdw blurRad="266700" dist="1143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Impact" panose="020B0806030902050204"/>
              <a:ea typeface="+mn-ea"/>
              <a:cs typeface="+mn-cs"/>
            </a:endParaRPr>
          </a:p>
        </p:txBody>
      </p:sp>
      <p:sp>
        <p:nvSpPr>
          <p:cNvPr id="4" name="Tekstvak 3">
            <a:extLst>
              <a:ext uri="{FF2B5EF4-FFF2-40B4-BE49-F238E27FC236}">
                <a16:creationId xmlns:a16="http://schemas.microsoft.com/office/drawing/2014/main" id="{66402DD7-8F11-4F23-8DF4-A887810BD146}"/>
              </a:ext>
            </a:extLst>
          </p:cNvPr>
          <p:cNvSpPr txBox="1"/>
          <p:nvPr/>
        </p:nvSpPr>
        <p:spPr>
          <a:xfrm>
            <a:off x="923925" y="933450"/>
            <a:ext cx="10280650" cy="483209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nl-NL" sz="2400"/>
              <a:t>Wat is de Nederlandse betekenis van deze woorden:</a:t>
            </a:r>
          </a:p>
          <a:p>
            <a:endParaRPr lang="nl-NL" sz="2000"/>
          </a:p>
          <a:p>
            <a:r>
              <a:rPr lang="nl-NL" sz="2200" err="1">
                <a:solidFill>
                  <a:srgbClr val="000000"/>
                </a:solidFill>
              </a:rPr>
              <a:t>stationer's</a:t>
            </a:r>
            <a:r>
              <a:rPr lang="nl-NL" sz="2200">
                <a:solidFill>
                  <a:srgbClr val="000000"/>
                </a:solidFill>
              </a:rPr>
              <a:t>                        </a:t>
            </a:r>
            <a:endParaRPr lang="nl-NL" sz="2200">
              <a:solidFill>
                <a:srgbClr val="FF0000"/>
              </a:solidFill>
            </a:endParaRPr>
          </a:p>
          <a:p>
            <a:r>
              <a:rPr lang="nl-NL" sz="2200" err="1"/>
              <a:t>bargain</a:t>
            </a:r>
          </a:p>
          <a:p>
            <a:r>
              <a:rPr lang="nl-NL" sz="2200" err="1"/>
              <a:t>greengrocer's</a:t>
            </a:r>
          </a:p>
          <a:p>
            <a:r>
              <a:rPr lang="nl-NL" sz="2200" err="1"/>
              <a:t>clothes</a:t>
            </a:r>
            <a:r>
              <a:rPr lang="nl-NL" sz="2200"/>
              <a:t> shop</a:t>
            </a:r>
          </a:p>
          <a:p>
            <a:r>
              <a:rPr lang="nl-NL" sz="2200"/>
              <a:t>queue</a:t>
            </a:r>
          </a:p>
          <a:p>
            <a:r>
              <a:rPr lang="nl-NL" sz="2200" err="1"/>
              <a:t>departmentstore</a:t>
            </a:r>
          </a:p>
          <a:p>
            <a:r>
              <a:rPr lang="nl-NL" sz="2200"/>
              <a:t>gift</a:t>
            </a:r>
          </a:p>
          <a:p>
            <a:r>
              <a:rPr lang="nl-NL" sz="2200"/>
              <a:t>shopkeeper</a:t>
            </a:r>
          </a:p>
          <a:p>
            <a:r>
              <a:rPr lang="nl-NL" sz="2200" err="1"/>
              <a:t>cabbage</a:t>
            </a:r>
          </a:p>
          <a:p>
            <a:r>
              <a:rPr lang="nl-NL" sz="2200" err="1"/>
              <a:t>cauliflower</a:t>
            </a:r>
          </a:p>
          <a:p>
            <a:r>
              <a:rPr lang="nl-NL" sz="2200" err="1"/>
              <a:t>minced</a:t>
            </a:r>
            <a:r>
              <a:rPr lang="nl-NL" sz="2200"/>
              <a:t> </a:t>
            </a:r>
            <a:r>
              <a:rPr lang="nl-NL" sz="2200" err="1"/>
              <a:t>meat</a:t>
            </a:r>
          </a:p>
          <a:p>
            <a:r>
              <a:rPr lang="nl-NL" sz="2200"/>
              <a:t>wallet</a:t>
            </a:r>
          </a:p>
        </p:txBody>
      </p:sp>
    </p:spTree>
    <p:extLst>
      <p:ext uri="{BB962C8B-B14F-4D97-AF65-F5344CB8AC3E}">
        <p14:creationId xmlns:p14="http://schemas.microsoft.com/office/powerpoint/2010/main" val="7687425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1">
                <a:tint val="93000"/>
                <a:satMod val="150000"/>
                <a:shade val="98000"/>
                <a:lumMod val="102000"/>
              </a:schemeClr>
            </a:gs>
            <a:gs pos="50000">
              <a:schemeClr val="bg1">
                <a:tint val="98000"/>
                <a:satMod val="130000"/>
                <a:shade val="90000"/>
                <a:lumMod val="103000"/>
              </a:schemeClr>
            </a:gs>
            <a:gs pos="100000">
              <a:schemeClr val="bg1">
                <a:shade val="63000"/>
                <a:satMod val="12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" name="Rectangle 6">
            <a:extLst>
              <a:ext uri="{FF2B5EF4-FFF2-40B4-BE49-F238E27FC236}">
                <a16:creationId xmlns:a16="http://schemas.microsoft.com/office/drawing/2014/main" id="{A2509F26-B5DC-4BA7-B476-4CB044237A2E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Impact" panose="020B0806030902050204"/>
              <a:ea typeface="+mn-ea"/>
              <a:cs typeface="+mn-cs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DB103EB1-B135-4526-B883-33228FC27FF1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1480000">
            <a:off x="815340" y="683404"/>
            <a:ext cx="10561320" cy="5404104"/>
          </a:xfrm>
          <a:prstGeom prst="rect">
            <a:avLst/>
          </a:prstGeom>
          <a:solidFill>
            <a:srgbClr val="FFFFFF"/>
          </a:solidFill>
          <a:ln w="3175" cap="sq" cmpd="thinThick">
            <a:solidFill>
              <a:srgbClr val="DDDDDD"/>
            </a:solidFill>
            <a:miter lim="800000"/>
          </a:ln>
          <a:effectLst>
            <a:outerShdw blurRad="266700" dist="1143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Impact" panose="020B0806030902050204"/>
              <a:ea typeface="+mn-ea"/>
              <a:cs typeface="+mn-cs"/>
            </a:endParaRPr>
          </a:p>
        </p:txBody>
      </p:sp>
      <p:sp>
        <p:nvSpPr>
          <p:cNvPr id="4" name="Tekstvak 3">
            <a:extLst>
              <a:ext uri="{FF2B5EF4-FFF2-40B4-BE49-F238E27FC236}">
                <a16:creationId xmlns:a16="http://schemas.microsoft.com/office/drawing/2014/main" id="{66402DD7-8F11-4F23-8DF4-A887810BD146}"/>
              </a:ext>
            </a:extLst>
          </p:cNvPr>
          <p:cNvSpPr txBox="1"/>
          <p:nvPr/>
        </p:nvSpPr>
        <p:spPr>
          <a:xfrm>
            <a:off x="923925" y="933450"/>
            <a:ext cx="10228061" cy="483209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nl-NL" sz="2400"/>
              <a:t>Wat is de Nederlandse betekenis van deze woorden:</a:t>
            </a:r>
          </a:p>
          <a:p>
            <a:endParaRPr lang="nl-NL" sz="2000"/>
          </a:p>
          <a:p>
            <a:r>
              <a:rPr lang="nl-NL" sz="2200" err="1">
                <a:solidFill>
                  <a:srgbClr val="000000"/>
                </a:solidFill>
              </a:rPr>
              <a:t>stationer's</a:t>
            </a:r>
            <a:r>
              <a:rPr lang="nl-NL" sz="2200">
                <a:solidFill>
                  <a:srgbClr val="000000"/>
                </a:solidFill>
              </a:rPr>
              <a:t>                </a:t>
            </a:r>
            <a:r>
              <a:rPr lang="nl-NL" sz="2200">
                <a:solidFill>
                  <a:srgbClr val="FF0000"/>
                </a:solidFill>
              </a:rPr>
              <a:t>kantoorboekhandel</a:t>
            </a:r>
            <a:r>
              <a:rPr lang="nl-NL" sz="2200">
                <a:solidFill>
                  <a:srgbClr val="000000"/>
                </a:solidFill>
              </a:rPr>
              <a:t>        </a:t>
            </a:r>
            <a:endParaRPr lang="nl-NL" sz="2200">
              <a:solidFill>
                <a:srgbClr val="FF0000"/>
              </a:solidFill>
            </a:endParaRPr>
          </a:p>
          <a:p>
            <a:r>
              <a:rPr lang="nl-NL" sz="2200" err="1"/>
              <a:t>bargain</a:t>
            </a:r>
            <a:r>
              <a:rPr lang="nl-NL" sz="2200"/>
              <a:t>                     </a:t>
            </a:r>
            <a:r>
              <a:rPr lang="nl-NL" sz="2200">
                <a:solidFill>
                  <a:srgbClr val="FF0000"/>
                </a:solidFill>
              </a:rPr>
              <a:t>koopje</a:t>
            </a:r>
          </a:p>
          <a:p>
            <a:r>
              <a:rPr lang="nl-NL" sz="2200" err="1"/>
              <a:t>greengrocer's</a:t>
            </a:r>
            <a:r>
              <a:rPr lang="nl-NL" sz="2200"/>
              <a:t>         </a:t>
            </a:r>
            <a:r>
              <a:rPr lang="nl-NL" sz="2200">
                <a:solidFill>
                  <a:srgbClr val="FF0000"/>
                </a:solidFill>
              </a:rPr>
              <a:t> groenteboer</a:t>
            </a:r>
          </a:p>
          <a:p>
            <a:r>
              <a:rPr lang="nl-NL" sz="2200" err="1"/>
              <a:t>clothes</a:t>
            </a:r>
            <a:r>
              <a:rPr lang="nl-NL" sz="2200"/>
              <a:t> shop          </a:t>
            </a:r>
            <a:r>
              <a:rPr lang="nl-NL" sz="2200">
                <a:solidFill>
                  <a:srgbClr val="FF0000"/>
                </a:solidFill>
              </a:rPr>
              <a:t>  kledingwinkel</a:t>
            </a:r>
          </a:p>
          <a:p>
            <a:r>
              <a:rPr lang="nl-NL" sz="2200"/>
              <a:t>queue                      </a:t>
            </a:r>
            <a:r>
              <a:rPr lang="nl-NL" sz="2200">
                <a:solidFill>
                  <a:srgbClr val="FF0000"/>
                </a:solidFill>
              </a:rPr>
              <a:t> rij</a:t>
            </a:r>
          </a:p>
          <a:p>
            <a:r>
              <a:rPr lang="nl-NL" sz="2200" err="1"/>
              <a:t>departmentstore</a:t>
            </a:r>
            <a:r>
              <a:rPr lang="nl-NL" sz="2200"/>
              <a:t>   </a:t>
            </a:r>
            <a:r>
              <a:rPr lang="nl-NL" sz="2200">
                <a:solidFill>
                  <a:srgbClr val="FF0000"/>
                </a:solidFill>
              </a:rPr>
              <a:t>warenhuis</a:t>
            </a:r>
          </a:p>
          <a:p>
            <a:r>
              <a:rPr lang="nl-NL" sz="2200"/>
              <a:t>gift                           </a:t>
            </a:r>
            <a:r>
              <a:rPr lang="nl-NL" sz="2200">
                <a:solidFill>
                  <a:srgbClr val="000000"/>
                </a:solidFill>
              </a:rPr>
              <a:t> </a:t>
            </a:r>
            <a:r>
              <a:rPr lang="nl-NL" sz="2200">
                <a:solidFill>
                  <a:srgbClr val="FF0000"/>
                </a:solidFill>
              </a:rPr>
              <a:t>cadeau</a:t>
            </a:r>
          </a:p>
          <a:p>
            <a:r>
              <a:rPr lang="nl-NL" sz="2200"/>
              <a:t>shopkeeper            </a:t>
            </a:r>
            <a:r>
              <a:rPr lang="nl-NL" sz="2200">
                <a:solidFill>
                  <a:srgbClr val="000000"/>
                </a:solidFill>
              </a:rPr>
              <a:t> </a:t>
            </a:r>
            <a:r>
              <a:rPr lang="nl-NL" sz="2200">
                <a:solidFill>
                  <a:srgbClr val="FF0000"/>
                </a:solidFill>
              </a:rPr>
              <a:t>winkeleigenaar</a:t>
            </a:r>
          </a:p>
          <a:p>
            <a:r>
              <a:rPr lang="nl-NL" sz="2200" err="1"/>
              <a:t>cabbage</a:t>
            </a:r>
            <a:r>
              <a:rPr lang="nl-NL" sz="2200"/>
              <a:t>                   </a:t>
            </a:r>
            <a:r>
              <a:rPr lang="nl-NL" sz="2200">
                <a:solidFill>
                  <a:srgbClr val="FF0000"/>
                </a:solidFill>
              </a:rPr>
              <a:t>kool</a:t>
            </a:r>
          </a:p>
          <a:p>
            <a:r>
              <a:rPr lang="nl-NL" sz="2200" err="1"/>
              <a:t>cauliflower</a:t>
            </a:r>
            <a:r>
              <a:rPr lang="nl-NL" sz="2200"/>
              <a:t>             </a:t>
            </a:r>
            <a:r>
              <a:rPr lang="nl-NL" sz="2200">
                <a:solidFill>
                  <a:srgbClr val="000000"/>
                </a:solidFill>
              </a:rPr>
              <a:t> </a:t>
            </a:r>
            <a:r>
              <a:rPr lang="nl-NL" sz="2200">
                <a:solidFill>
                  <a:srgbClr val="FF0000"/>
                </a:solidFill>
              </a:rPr>
              <a:t>bloemkool</a:t>
            </a:r>
          </a:p>
          <a:p>
            <a:r>
              <a:rPr lang="nl-NL" sz="2200" err="1"/>
              <a:t>minced</a:t>
            </a:r>
            <a:r>
              <a:rPr lang="nl-NL" sz="2200"/>
              <a:t> </a:t>
            </a:r>
            <a:r>
              <a:rPr lang="nl-NL" sz="2200" err="1"/>
              <a:t>meat</a:t>
            </a:r>
            <a:r>
              <a:rPr lang="nl-NL" sz="2200"/>
              <a:t>          </a:t>
            </a:r>
            <a:r>
              <a:rPr lang="nl-NL" sz="2200">
                <a:solidFill>
                  <a:srgbClr val="FF0000"/>
                </a:solidFill>
              </a:rPr>
              <a:t>gehakt</a:t>
            </a:r>
          </a:p>
          <a:p>
            <a:r>
              <a:rPr lang="nl-NL" sz="2200"/>
              <a:t>wallet                      </a:t>
            </a:r>
            <a:r>
              <a:rPr lang="nl-NL" sz="2200">
                <a:solidFill>
                  <a:srgbClr val="000000"/>
                </a:solidFill>
              </a:rPr>
              <a:t> </a:t>
            </a:r>
            <a:r>
              <a:rPr lang="nl-NL" sz="2200">
                <a:solidFill>
                  <a:srgbClr val="FF0000"/>
                </a:solidFill>
              </a:rPr>
              <a:t>portemonnee</a:t>
            </a:r>
          </a:p>
        </p:txBody>
      </p:sp>
    </p:spTree>
    <p:extLst>
      <p:ext uri="{BB962C8B-B14F-4D97-AF65-F5344CB8AC3E}">
        <p14:creationId xmlns:p14="http://schemas.microsoft.com/office/powerpoint/2010/main" val="8094656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32BC26D8-82FB-445E-AA49-62A77D7C1EE0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65AEB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CB44330D-EA18-4254-AA95-EB49948539B8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Afbeelding 2">
            <a:extLst>
              <a:ext uri="{FF2B5EF4-FFF2-40B4-BE49-F238E27FC236}">
                <a16:creationId xmlns:a16="http://schemas.microsoft.com/office/drawing/2014/main" id="{2DA8653F-8B22-45E1-8501-6C58061140E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2938" y="647700"/>
            <a:ext cx="1459759" cy="758519"/>
          </a:xfrm>
          <a:prstGeom prst="rect">
            <a:avLst/>
          </a:prstGeom>
        </p:spPr>
      </p:pic>
      <p:sp>
        <p:nvSpPr>
          <p:cNvPr id="4" name="Tekstvak 3">
            <a:extLst>
              <a:ext uri="{FF2B5EF4-FFF2-40B4-BE49-F238E27FC236}">
                <a16:creationId xmlns:a16="http://schemas.microsoft.com/office/drawing/2014/main" id="{14903989-4058-45C7-A99C-11BB355ACF5F}"/>
              </a:ext>
            </a:extLst>
          </p:cNvPr>
          <p:cNvSpPr txBox="1"/>
          <p:nvPr/>
        </p:nvSpPr>
        <p:spPr>
          <a:xfrm>
            <a:off x="1409700" y="647700"/>
            <a:ext cx="9722696" cy="1077912"/>
          </a:xfrm>
          <a:prstGeom prst="rect">
            <a:avLst/>
          </a:prstGeom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nl-NL" sz="3200" b="1" err="1"/>
              <a:t>Fill</a:t>
            </a:r>
            <a:r>
              <a:rPr lang="nl-NL" sz="3200" b="1"/>
              <a:t> in </a:t>
            </a:r>
            <a:r>
              <a:rPr lang="nl-NL" sz="3200" b="1" err="1"/>
              <a:t>the</a:t>
            </a:r>
            <a:r>
              <a:rPr lang="nl-NL" sz="3200" b="1"/>
              <a:t> right form</a:t>
            </a:r>
          </a:p>
          <a:p>
            <a:pPr algn="ctr"/>
            <a:r>
              <a:rPr lang="nl-NL" sz="3200" b="1"/>
              <a:t>(is-are-</a:t>
            </a:r>
            <a:r>
              <a:rPr lang="nl-NL" sz="3200" b="1" err="1"/>
              <a:t>this</a:t>
            </a:r>
            <a:r>
              <a:rPr lang="nl-NL" sz="3200" b="1"/>
              <a:t>-</a:t>
            </a:r>
            <a:r>
              <a:rPr lang="nl-NL" sz="3200" b="1" err="1"/>
              <a:t>that</a:t>
            </a:r>
            <a:r>
              <a:rPr lang="nl-NL" sz="3200" b="1"/>
              <a:t>-does-do)</a:t>
            </a:r>
          </a:p>
        </p:txBody>
      </p:sp>
      <p:sp>
        <p:nvSpPr>
          <p:cNvPr id="5" name="Tekstvak 4">
            <a:extLst>
              <a:ext uri="{FF2B5EF4-FFF2-40B4-BE49-F238E27FC236}">
                <a16:creationId xmlns:a16="http://schemas.microsoft.com/office/drawing/2014/main" id="{CD4074F3-01D9-41C6-A422-087C2B481A1F}"/>
              </a:ext>
            </a:extLst>
          </p:cNvPr>
          <p:cNvSpPr txBox="1"/>
          <p:nvPr/>
        </p:nvSpPr>
        <p:spPr>
          <a:xfrm>
            <a:off x="763588" y="2431809"/>
            <a:ext cx="10680700" cy="3416320"/>
          </a:xfrm>
          <a:prstGeom prst="rect">
            <a:avLst/>
          </a:prstGeom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nl-NL" sz="2400"/>
              <a:t>1. How </a:t>
            </a:r>
            <a:r>
              <a:rPr lang="nl-NL" sz="2400" err="1"/>
              <a:t>much</a:t>
            </a:r>
            <a:r>
              <a:rPr lang="nl-NL" sz="2400"/>
              <a:t> _________ </a:t>
            </a:r>
            <a:r>
              <a:rPr lang="nl-NL" sz="2400" err="1"/>
              <a:t>this</a:t>
            </a:r>
            <a:r>
              <a:rPr lang="nl-NL" sz="2400"/>
              <a:t> </a:t>
            </a:r>
            <a:r>
              <a:rPr lang="nl-NL" sz="2400" err="1"/>
              <a:t>t-shirt</a:t>
            </a:r>
            <a:r>
              <a:rPr lang="nl-NL" sz="2400"/>
              <a:t>?</a:t>
            </a:r>
          </a:p>
          <a:p>
            <a:r>
              <a:rPr lang="nl-NL" sz="2400"/>
              <a:t>2. How </a:t>
            </a:r>
            <a:r>
              <a:rPr lang="nl-NL" sz="2400" err="1"/>
              <a:t>much</a:t>
            </a:r>
            <a:r>
              <a:rPr lang="nl-NL" sz="2400"/>
              <a:t> _________ </a:t>
            </a:r>
            <a:r>
              <a:rPr lang="nl-NL" sz="2400" err="1"/>
              <a:t>it</a:t>
            </a:r>
            <a:r>
              <a:rPr lang="nl-NL" sz="2400"/>
              <a:t> </a:t>
            </a:r>
            <a:r>
              <a:rPr lang="nl-NL" sz="2400" err="1"/>
              <a:t>cost</a:t>
            </a:r>
            <a:r>
              <a:rPr lang="nl-NL" sz="2400"/>
              <a:t>?</a:t>
            </a:r>
          </a:p>
          <a:p>
            <a:r>
              <a:rPr lang="nl-NL" sz="2400"/>
              <a:t>3. It _______ 10 </a:t>
            </a:r>
            <a:r>
              <a:rPr lang="nl-NL" sz="2400" err="1"/>
              <a:t>pounds</a:t>
            </a:r>
            <a:r>
              <a:rPr lang="nl-NL" sz="2400"/>
              <a:t>.</a:t>
            </a:r>
          </a:p>
          <a:p>
            <a:r>
              <a:rPr lang="nl-NL" sz="2400"/>
              <a:t>4. I like ______ </a:t>
            </a:r>
            <a:r>
              <a:rPr lang="nl-NL" sz="2400" err="1"/>
              <a:t>t-shirt</a:t>
            </a:r>
            <a:r>
              <a:rPr lang="nl-NL" sz="2400"/>
              <a:t>!</a:t>
            </a:r>
          </a:p>
          <a:p>
            <a:endParaRPr lang="nl-NL" sz="2400"/>
          </a:p>
          <a:p>
            <a:r>
              <a:rPr lang="nl-NL" sz="2400"/>
              <a:t>5. How </a:t>
            </a:r>
            <a:r>
              <a:rPr lang="nl-NL" sz="2400" err="1"/>
              <a:t>much</a:t>
            </a:r>
            <a:r>
              <a:rPr lang="nl-NL" sz="2400"/>
              <a:t> _________ these </a:t>
            </a:r>
            <a:r>
              <a:rPr lang="nl-NL" sz="2400" err="1"/>
              <a:t>trousers</a:t>
            </a:r>
            <a:r>
              <a:rPr lang="nl-NL" sz="2400"/>
              <a:t>?</a:t>
            </a:r>
          </a:p>
          <a:p>
            <a:r>
              <a:rPr lang="nl-NL" sz="2400"/>
              <a:t>6. How </a:t>
            </a:r>
            <a:r>
              <a:rPr lang="nl-NL" sz="2400" err="1"/>
              <a:t>much</a:t>
            </a:r>
            <a:r>
              <a:rPr lang="nl-NL" sz="2400"/>
              <a:t> _________ </a:t>
            </a:r>
            <a:r>
              <a:rPr lang="nl-NL" sz="2400" err="1"/>
              <a:t>they</a:t>
            </a:r>
            <a:r>
              <a:rPr lang="nl-NL" sz="2400"/>
              <a:t> </a:t>
            </a:r>
            <a:r>
              <a:rPr lang="nl-NL" sz="2400" err="1"/>
              <a:t>cost</a:t>
            </a:r>
            <a:r>
              <a:rPr lang="nl-NL" sz="2400"/>
              <a:t>?</a:t>
            </a:r>
          </a:p>
          <a:p>
            <a:r>
              <a:rPr lang="nl-NL" sz="2400"/>
              <a:t>7. </a:t>
            </a:r>
            <a:r>
              <a:rPr lang="nl-NL" sz="2400" err="1"/>
              <a:t>They</a:t>
            </a:r>
            <a:r>
              <a:rPr lang="nl-NL" sz="2400"/>
              <a:t> ______ 15 </a:t>
            </a:r>
            <a:r>
              <a:rPr lang="nl-NL" sz="2400" err="1"/>
              <a:t>pounds</a:t>
            </a:r>
            <a:r>
              <a:rPr lang="nl-NL" sz="2400"/>
              <a:t>.</a:t>
            </a:r>
          </a:p>
          <a:p>
            <a:r>
              <a:rPr lang="nl-NL" sz="2400"/>
              <a:t>8. I </a:t>
            </a:r>
            <a:r>
              <a:rPr lang="nl-NL" sz="2400" err="1"/>
              <a:t>don't</a:t>
            </a:r>
            <a:r>
              <a:rPr lang="nl-NL" sz="2400"/>
              <a:t> like _______ </a:t>
            </a:r>
            <a:r>
              <a:rPr lang="nl-NL" sz="2400" err="1"/>
              <a:t>trousers</a:t>
            </a:r>
            <a:r>
              <a:rPr lang="nl-NL" sz="2400"/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48544443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32BC26D8-82FB-445E-AA49-62A77D7C1EE0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65AEB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CB44330D-EA18-4254-AA95-EB49948539B8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Afbeelding 2">
            <a:extLst>
              <a:ext uri="{FF2B5EF4-FFF2-40B4-BE49-F238E27FC236}">
                <a16:creationId xmlns:a16="http://schemas.microsoft.com/office/drawing/2014/main" id="{2DA8653F-8B22-45E1-8501-6C58061140E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2938" y="647700"/>
            <a:ext cx="1459759" cy="758519"/>
          </a:xfrm>
          <a:prstGeom prst="rect">
            <a:avLst/>
          </a:prstGeom>
        </p:spPr>
      </p:pic>
      <p:sp>
        <p:nvSpPr>
          <p:cNvPr id="4" name="Tekstvak 3">
            <a:extLst>
              <a:ext uri="{FF2B5EF4-FFF2-40B4-BE49-F238E27FC236}">
                <a16:creationId xmlns:a16="http://schemas.microsoft.com/office/drawing/2014/main" id="{14903989-4058-45C7-A99C-11BB355ACF5F}"/>
              </a:ext>
            </a:extLst>
          </p:cNvPr>
          <p:cNvSpPr txBox="1"/>
          <p:nvPr/>
        </p:nvSpPr>
        <p:spPr>
          <a:xfrm>
            <a:off x="1409700" y="647700"/>
            <a:ext cx="9722696" cy="1077912"/>
          </a:xfrm>
          <a:prstGeom prst="rect">
            <a:avLst/>
          </a:prstGeom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nl-NL" sz="3200" b="1" err="1"/>
              <a:t>Fill</a:t>
            </a:r>
            <a:r>
              <a:rPr lang="nl-NL" sz="3200" b="1"/>
              <a:t> in </a:t>
            </a:r>
            <a:r>
              <a:rPr lang="nl-NL" sz="3200" b="1" err="1"/>
              <a:t>the</a:t>
            </a:r>
            <a:r>
              <a:rPr lang="nl-NL" sz="3200" b="1"/>
              <a:t> right form</a:t>
            </a:r>
          </a:p>
          <a:p>
            <a:pPr algn="ctr"/>
            <a:r>
              <a:rPr lang="nl-NL" sz="3200" b="1"/>
              <a:t>(is-are-</a:t>
            </a:r>
            <a:r>
              <a:rPr lang="nl-NL" sz="3200" b="1" err="1"/>
              <a:t>this</a:t>
            </a:r>
            <a:r>
              <a:rPr lang="nl-NL" sz="3200" b="1"/>
              <a:t>-</a:t>
            </a:r>
            <a:r>
              <a:rPr lang="nl-NL" sz="3200" b="1" err="1"/>
              <a:t>that</a:t>
            </a:r>
            <a:r>
              <a:rPr lang="nl-NL" sz="3200" b="1"/>
              <a:t>-does-do)</a:t>
            </a:r>
          </a:p>
        </p:txBody>
      </p:sp>
      <p:sp>
        <p:nvSpPr>
          <p:cNvPr id="5" name="Tekstvak 4">
            <a:extLst>
              <a:ext uri="{FF2B5EF4-FFF2-40B4-BE49-F238E27FC236}">
                <a16:creationId xmlns:a16="http://schemas.microsoft.com/office/drawing/2014/main" id="{CD4074F3-01D9-41C6-A422-087C2B481A1F}"/>
              </a:ext>
            </a:extLst>
          </p:cNvPr>
          <p:cNvSpPr txBox="1"/>
          <p:nvPr/>
        </p:nvSpPr>
        <p:spPr>
          <a:xfrm>
            <a:off x="763588" y="2431809"/>
            <a:ext cx="10680700" cy="3416320"/>
          </a:xfrm>
          <a:prstGeom prst="rect">
            <a:avLst/>
          </a:prstGeom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nl-NL" sz="2400"/>
              <a:t>1. How </a:t>
            </a:r>
            <a:r>
              <a:rPr lang="nl-NL" sz="2400" err="1"/>
              <a:t>much</a:t>
            </a:r>
            <a:r>
              <a:rPr lang="nl-NL" sz="2400"/>
              <a:t> </a:t>
            </a:r>
            <a:r>
              <a:rPr lang="nl-NL" sz="2400" b="1">
                <a:solidFill>
                  <a:srgbClr val="FF0000"/>
                </a:solidFill>
              </a:rPr>
              <a:t>is</a:t>
            </a:r>
            <a:r>
              <a:rPr lang="nl-NL" sz="2400"/>
              <a:t> </a:t>
            </a:r>
            <a:r>
              <a:rPr lang="nl-NL" sz="2400" err="1"/>
              <a:t>this</a:t>
            </a:r>
            <a:r>
              <a:rPr lang="nl-NL" sz="2400"/>
              <a:t> </a:t>
            </a:r>
            <a:r>
              <a:rPr lang="nl-NL" sz="2400" err="1"/>
              <a:t>t-shirt</a:t>
            </a:r>
            <a:r>
              <a:rPr lang="nl-NL" sz="2400"/>
              <a:t>?            </a:t>
            </a:r>
            <a:endParaRPr lang="nl-NL" sz="2400">
              <a:solidFill>
                <a:srgbClr val="FF0000"/>
              </a:solidFill>
            </a:endParaRPr>
          </a:p>
          <a:p>
            <a:r>
              <a:rPr lang="nl-NL" sz="2400"/>
              <a:t>2. How </a:t>
            </a:r>
            <a:r>
              <a:rPr lang="nl-NL" sz="2400" err="1"/>
              <a:t>much</a:t>
            </a:r>
            <a:r>
              <a:rPr lang="nl-NL" sz="2400"/>
              <a:t> </a:t>
            </a:r>
            <a:r>
              <a:rPr lang="nl-NL" sz="2400" b="1">
                <a:solidFill>
                  <a:srgbClr val="FF0000"/>
                </a:solidFill>
              </a:rPr>
              <a:t>does</a:t>
            </a:r>
            <a:r>
              <a:rPr lang="nl-NL" sz="2400"/>
              <a:t> </a:t>
            </a:r>
            <a:r>
              <a:rPr lang="nl-NL" sz="2400" err="1"/>
              <a:t>it</a:t>
            </a:r>
            <a:r>
              <a:rPr lang="nl-NL" sz="2400"/>
              <a:t> </a:t>
            </a:r>
            <a:r>
              <a:rPr lang="nl-NL" sz="2400" err="1"/>
              <a:t>cost</a:t>
            </a:r>
            <a:r>
              <a:rPr lang="nl-NL" sz="2400"/>
              <a:t>?</a:t>
            </a:r>
          </a:p>
          <a:p>
            <a:r>
              <a:rPr lang="nl-NL" sz="2400"/>
              <a:t>3. It </a:t>
            </a:r>
            <a:r>
              <a:rPr lang="nl-NL" sz="2400" b="1">
                <a:solidFill>
                  <a:srgbClr val="FF0000"/>
                </a:solidFill>
              </a:rPr>
              <a:t>is</a:t>
            </a:r>
            <a:r>
              <a:rPr lang="nl-NL" sz="2400"/>
              <a:t> 10 </a:t>
            </a:r>
            <a:r>
              <a:rPr lang="nl-NL" sz="2400" err="1"/>
              <a:t>pounds</a:t>
            </a:r>
            <a:r>
              <a:rPr lang="nl-NL" sz="2400"/>
              <a:t>.</a:t>
            </a:r>
          </a:p>
          <a:p>
            <a:r>
              <a:rPr lang="nl-NL" sz="2400"/>
              <a:t>4. I like </a:t>
            </a:r>
            <a:r>
              <a:rPr lang="nl-NL" sz="2400" b="1" err="1">
                <a:solidFill>
                  <a:srgbClr val="FF0000"/>
                </a:solidFill>
              </a:rPr>
              <a:t>this</a:t>
            </a:r>
            <a:r>
              <a:rPr lang="nl-NL" sz="2400" b="1">
                <a:solidFill>
                  <a:srgbClr val="FF0000"/>
                </a:solidFill>
              </a:rPr>
              <a:t> </a:t>
            </a:r>
            <a:r>
              <a:rPr lang="nl-NL" sz="2400"/>
              <a:t>t-shirt!</a:t>
            </a:r>
          </a:p>
          <a:p>
            <a:endParaRPr lang="nl-NL" sz="2400"/>
          </a:p>
          <a:p>
            <a:r>
              <a:rPr lang="nl-NL" sz="2400"/>
              <a:t>5. How </a:t>
            </a:r>
            <a:r>
              <a:rPr lang="nl-NL" sz="2400" err="1"/>
              <a:t>much</a:t>
            </a:r>
            <a:r>
              <a:rPr lang="nl-NL" sz="2400"/>
              <a:t> </a:t>
            </a:r>
            <a:r>
              <a:rPr lang="nl-NL" sz="2400" b="1">
                <a:solidFill>
                  <a:srgbClr val="FF0000"/>
                </a:solidFill>
              </a:rPr>
              <a:t>are</a:t>
            </a:r>
            <a:r>
              <a:rPr lang="nl-NL" sz="2400"/>
              <a:t> these </a:t>
            </a:r>
            <a:r>
              <a:rPr lang="nl-NL" sz="2400" err="1"/>
              <a:t>trousers</a:t>
            </a:r>
            <a:r>
              <a:rPr lang="nl-NL" sz="2400"/>
              <a:t>?</a:t>
            </a:r>
          </a:p>
          <a:p>
            <a:r>
              <a:rPr lang="nl-NL" sz="2400"/>
              <a:t>6. How </a:t>
            </a:r>
            <a:r>
              <a:rPr lang="nl-NL" sz="2400" err="1"/>
              <a:t>much</a:t>
            </a:r>
            <a:r>
              <a:rPr lang="nl-NL" sz="2400"/>
              <a:t> </a:t>
            </a:r>
            <a:r>
              <a:rPr lang="nl-NL" sz="2400" b="1">
                <a:solidFill>
                  <a:srgbClr val="FF0000"/>
                </a:solidFill>
              </a:rPr>
              <a:t>do </a:t>
            </a:r>
            <a:r>
              <a:rPr lang="nl-NL" sz="2400" err="1"/>
              <a:t>they</a:t>
            </a:r>
            <a:r>
              <a:rPr lang="nl-NL" sz="2400"/>
              <a:t> </a:t>
            </a:r>
            <a:r>
              <a:rPr lang="nl-NL" sz="2400" err="1"/>
              <a:t>cost</a:t>
            </a:r>
            <a:r>
              <a:rPr lang="nl-NL" sz="2400"/>
              <a:t>?</a:t>
            </a:r>
          </a:p>
          <a:p>
            <a:r>
              <a:rPr lang="nl-NL" sz="2400"/>
              <a:t>7. </a:t>
            </a:r>
            <a:r>
              <a:rPr lang="nl-NL" sz="2400" err="1"/>
              <a:t>They</a:t>
            </a:r>
            <a:r>
              <a:rPr lang="nl-NL" sz="2400"/>
              <a:t> </a:t>
            </a:r>
            <a:r>
              <a:rPr lang="nl-NL" sz="2400" b="1">
                <a:solidFill>
                  <a:srgbClr val="FF0000"/>
                </a:solidFill>
              </a:rPr>
              <a:t>are </a:t>
            </a:r>
            <a:r>
              <a:rPr lang="nl-NL" sz="2400"/>
              <a:t>15 </a:t>
            </a:r>
            <a:r>
              <a:rPr lang="nl-NL" sz="2400" err="1"/>
              <a:t>pounds</a:t>
            </a:r>
            <a:r>
              <a:rPr lang="nl-NL" sz="2400"/>
              <a:t>.</a:t>
            </a:r>
          </a:p>
          <a:p>
            <a:r>
              <a:rPr lang="nl-NL" sz="2400"/>
              <a:t>8. I </a:t>
            </a:r>
            <a:r>
              <a:rPr lang="nl-NL" sz="2400" err="1"/>
              <a:t>don't</a:t>
            </a:r>
            <a:r>
              <a:rPr lang="nl-NL" sz="2400"/>
              <a:t> like </a:t>
            </a:r>
            <a:r>
              <a:rPr lang="nl-NL" sz="2400" b="1">
                <a:solidFill>
                  <a:srgbClr val="FF0000"/>
                </a:solidFill>
              </a:rPr>
              <a:t>these</a:t>
            </a:r>
            <a:r>
              <a:rPr lang="nl-NL" sz="2400"/>
              <a:t> </a:t>
            </a:r>
            <a:r>
              <a:rPr lang="nl-NL" sz="2400" err="1"/>
              <a:t>trousers</a:t>
            </a:r>
            <a:r>
              <a:rPr lang="nl-NL" sz="2400"/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3973158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32BC26D8-82FB-445E-AA49-62A77D7C1EE0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65AEB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CB44330D-EA18-4254-AA95-EB49948539B8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Afbeelding 2">
            <a:extLst>
              <a:ext uri="{FF2B5EF4-FFF2-40B4-BE49-F238E27FC236}">
                <a16:creationId xmlns:a16="http://schemas.microsoft.com/office/drawing/2014/main" id="{2DA8653F-8B22-45E1-8501-6C58061140E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2938" y="647700"/>
            <a:ext cx="1459759" cy="758519"/>
          </a:xfrm>
          <a:prstGeom prst="rect">
            <a:avLst/>
          </a:prstGeom>
        </p:spPr>
      </p:pic>
      <p:sp>
        <p:nvSpPr>
          <p:cNvPr id="4" name="Tekstvak 3">
            <a:extLst>
              <a:ext uri="{FF2B5EF4-FFF2-40B4-BE49-F238E27FC236}">
                <a16:creationId xmlns:a16="http://schemas.microsoft.com/office/drawing/2014/main" id="{14903989-4058-45C7-A99C-11BB355ACF5F}"/>
              </a:ext>
            </a:extLst>
          </p:cNvPr>
          <p:cNvSpPr txBox="1"/>
          <p:nvPr/>
        </p:nvSpPr>
        <p:spPr>
          <a:xfrm>
            <a:off x="1409700" y="647700"/>
            <a:ext cx="9722696" cy="1077218"/>
          </a:xfrm>
          <a:prstGeom prst="rect">
            <a:avLst/>
          </a:prstGeom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nl-NL" sz="3200" b="1" err="1"/>
              <a:t>Conversation</a:t>
            </a:r>
          </a:p>
          <a:p>
            <a:pPr algn="ctr"/>
            <a:r>
              <a:rPr lang="nl-NL" sz="3200" b="1"/>
              <a:t>(maak een gesprekje)</a:t>
            </a:r>
          </a:p>
        </p:txBody>
      </p:sp>
      <p:sp>
        <p:nvSpPr>
          <p:cNvPr id="5" name="Tekstvak 4">
            <a:extLst>
              <a:ext uri="{FF2B5EF4-FFF2-40B4-BE49-F238E27FC236}">
                <a16:creationId xmlns:a16="http://schemas.microsoft.com/office/drawing/2014/main" id="{CD4074F3-01D9-41C6-A422-087C2B481A1F}"/>
              </a:ext>
            </a:extLst>
          </p:cNvPr>
          <p:cNvSpPr txBox="1"/>
          <p:nvPr/>
        </p:nvSpPr>
        <p:spPr>
          <a:xfrm>
            <a:off x="763588" y="2431809"/>
            <a:ext cx="10680700" cy="3046988"/>
          </a:xfrm>
          <a:prstGeom prst="rect">
            <a:avLst/>
          </a:prstGeom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nl-NL" sz="2400">
                <a:solidFill>
                  <a:srgbClr val="000000"/>
                </a:solidFill>
              </a:rPr>
              <a:t>Shopkeeper: </a:t>
            </a:r>
            <a:r>
              <a:rPr lang="nl-NL" sz="2400" err="1">
                <a:solidFill>
                  <a:srgbClr val="000000"/>
                </a:solidFill>
              </a:rPr>
              <a:t>greets</a:t>
            </a:r>
            <a:r>
              <a:rPr lang="nl-NL" sz="2400">
                <a:solidFill>
                  <a:srgbClr val="000000"/>
                </a:solidFill>
              </a:rPr>
              <a:t> </a:t>
            </a:r>
            <a:r>
              <a:rPr lang="nl-NL" sz="2400" err="1">
                <a:solidFill>
                  <a:srgbClr val="000000"/>
                </a:solidFill>
              </a:rPr>
              <a:t>the</a:t>
            </a:r>
            <a:r>
              <a:rPr lang="nl-NL" sz="2400">
                <a:solidFill>
                  <a:srgbClr val="000000"/>
                </a:solidFill>
              </a:rPr>
              <a:t> customer </a:t>
            </a:r>
            <a:r>
              <a:rPr lang="nl-NL" sz="2400" err="1">
                <a:solidFill>
                  <a:srgbClr val="000000"/>
                </a:solidFill>
              </a:rPr>
              <a:t>and</a:t>
            </a:r>
            <a:r>
              <a:rPr lang="nl-NL" sz="2400">
                <a:solidFill>
                  <a:srgbClr val="000000"/>
                </a:solidFill>
              </a:rPr>
              <a:t> </a:t>
            </a:r>
            <a:r>
              <a:rPr lang="nl-NL" sz="2400" err="1">
                <a:solidFill>
                  <a:srgbClr val="000000"/>
                </a:solidFill>
              </a:rPr>
              <a:t>asks</a:t>
            </a:r>
            <a:r>
              <a:rPr lang="nl-NL" sz="2400">
                <a:solidFill>
                  <a:srgbClr val="000000"/>
                </a:solidFill>
              </a:rPr>
              <a:t> </a:t>
            </a:r>
            <a:r>
              <a:rPr lang="nl-NL" sz="2400" err="1">
                <a:solidFill>
                  <a:srgbClr val="000000"/>
                </a:solidFill>
              </a:rPr>
              <a:t>if</a:t>
            </a:r>
            <a:r>
              <a:rPr lang="nl-NL" sz="2400">
                <a:solidFill>
                  <a:srgbClr val="000000"/>
                </a:solidFill>
              </a:rPr>
              <a:t> he </a:t>
            </a:r>
            <a:r>
              <a:rPr lang="nl-NL" sz="2400" err="1">
                <a:solidFill>
                  <a:srgbClr val="000000"/>
                </a:solidFill>
              </a:rPr>
              <a:t>can</a:t>
            </a:r>
            <a:r>
              <a:rPr lang="nl-NL" sz="2400">
                <a:solidFill>
                  <a:srgbClr val="000000"/>
                </a:solidFill>
              </a:rPr>
              <a:t> help </a:t>
            </a:r>
            <a:r>
              <a:rPr lang="nl-NL" sz="2400" err="1">
                <a:solidFill>
                  <a:srgbClr val="000000"/>
                </a:solidFill>
              </a:rPr>
              <a:t>him</a:t>
            </a:r>
          </a:p>
          <a:p>
            <a:r>
              <a:rPr lang="nl-NL" sz="2400" i="1">
                <a:solidFill>
                  <a:srgbClr val="00B050"/>
                </a:solidFill>
              </a:rPr>
              <a:t>Customer: </a:t>
            </a:r>
            <a:r>
              <a:rPr lang="nl-NL" sz="2400" i="1" err="1">
                <a:solidFill>
                  <a:srgbClr val="00B050"/>
                </a:solidFill>
              </a:rPr>
              <a:t>asks</a:t>
            </a:r>
            <a:r>
              <a:rPr lang="nl-NL" sz="2400" i="1">
                <a:solidFill>
                  <a:srgbClr val="00B050"/>
                </a:solidFill>
              </a:rPr>
              <a:t> </a:t>
            </a:r>
            <a:r>
              <a:rPr lang="nl-NL" sz="2400" i="1" err="1">
                <a:solidFill>
                  <a:srgbClr val="00B050"/>
                </a:solidFill>
              </a:rPr>
              <a:t>the</a:t>
            </a:r>
            <a:r>
              <a:rPr lang="nl-NL" sz="2400" i="1">
                <a:solidFill>
                  <a:srgbClr val="00B050"/>
                </a:solidFill>
              </a:rPr>
              <a:t> shopkeeper </a:t>
            </a:r>
            <a:r>
              <a:rPr lang="nl-NL" sz="2400" i="1" err="1">
                <a:solidFill>
                  <a:srgbClr val="00B050"/>
                </a:solidFill>
              </a:rPr>
              <a:t>to</a:t>
            </a:r>
            <a:r>
              <a:rPr lang="nl-NL" sz="2400" i="1">
                <a:solidFill>
                  <a:srgbClr val="00B050"/>
                </a:solidFill>
              </a:rPr>
              <a:t> show </a:t>
            </a:r>
            <a:r>
              <a:rPr lang="nl-NL" sz="2400" i="1" err="1">
                <a:solidFill>
                  <a:srgbClr val="00B050"/>
                </a:solidFill>
              </a:rPr>
              <a:t>him</a:t>
            </a:r>
            <a:r>
              <a:rPr lang="nl-NL" sz="2400" i="1">
                <a:solidFill>
                  <a:srgbClr val="00B050"/>
                </a:solidFill>
              </a:rPr>
              <a:t> a </a:t>
            </a:r>
            <a:r>
              <a:rPr lang="nl-NL" sz="2400" i="1" err="1">
                <a:solidFill>
                  <a:srgbClr val="00B050"/>
                </a:solidFill>
              </a:rPr>
              <a:t>t-shirt</a:t>
            </a:r>
          </a:p>
          <a:p>
            <a:r>
              <a:rPr lang="nl-NL" sz="2400">
                <a:solidFill>
                  <a:srgbClr val="000000"/>
                </a:solidFill>
              </a:rPr>
              <a:t>Shopkeeper: shows </a:t>
            </a:r>
            <a:r>
              <a:rPr lang="nl-NL" sz="2400" err="1">
                <a:solidFill>
                  <a:srgbClr val="000000"/>
                </a:solidFill>
              </a:rPr>
              <a:t>the</a:t>
            </a:r>
            <a:r>
              <a:rPr lang="nl-NL" sz="2400">
                <a:solidFill>
                  <a:srgbClr val="000000"/>
                </a:solidFill>
              </a:rPr>
              <a:t> </a:t>
            </a:r>
            <a:r>
              <a:rPr lang="nl-NL" sz="2400" err="1">
                <a:solidFill>
                  <a:srgbClr val="000000"/>
                </a:solidFill>
              </a:rPr>
              <a:t>t-shirt</a:t>
            </a:r>
          </a:p>
          <a:p>
            <a:r>
              <a:rPr lang="nl-NL" sz="2400" i="1">
                <a:solidFill>
                  <a:srgbClr val="00B050"/>
                </a:solidFill>
              </a:rPr>
              <a:t>Customer: </a:t>
            </a:r>
            <a:r>
              <a:rPr lang="nl-NL" sz="2400" i="1" err="1">
                <a:solidFill>
                  <a:srgbClr val="00B050"/>
                </a:solidFill>
              </a:rPr>
              <a:t>asks</a:t>
            </a:r>
            <a:r>
              <a:rPr lang="nl-NL" sz="2400" i="1">
                <a:solidFill>
                  <a:srgbClr val="00B050"/>
                </a:solidFill>
              </a:rPr>
              <a:t> </a:t>
            </a:r>
            <a:r>
              <a:rPr lang="nl-NL" sz="2400" i="1" err="1">
                <a:solidFill>
                  <a:srgbClr val="00B050"/>
                </a:solidFill>
              </a:rPr>
              <a:t>how</a:t>
            </a:r>
            <a:r>
              <a:rPr lang="nl-NL" sz="2400" i="1">
                <a:solidFill>
                  <a:srgbClr val="00B050"/>
                </a:solidFill>
              </a:rPr>
              <a:t> </a:t>
            </a:r>
            <a:r>
              <a:rPr lang="nl-NL" sz="2400" i="1" err="1">
                <a:solidFill>
                  <a:srgbClr val="00B050"/>
                </a:solidFill>
              </a:rPr>
              <a:t>much</a:t>
            </a:r>
            <a:r>
              <a:rPr lang="nl-NL" sz="2400" i="1">
                <a:solidFill>
                  <a:srgbClr val="00B050"/>
                </a:solidFill>
              </a:rPr>
              <a:t> </a:t>
            </a:r>
            <a:r>
              <a:rPr lang="nl-NL" sz="2400" i="1" err="1">
                <a:solidFill>
                  <a:srgbClr val="00B050"/>
                </a:solidFill>
              </a:rPr>
              <a:t>the</a:t>
            </a:r>
            <a:r>
              <a:rPr lang="nl-NL" sz="2400" i="1">
                <a:solidFill>
                  <a:srgbClr val="00B050"/>
                </a:solidFill>
              </a:rPr>
              <a:t> </a:t>
            </a:r>
            <a:r>
              <a:rPr lang="nl-NL" sz="2400" i="1" err="1">
                <a:solidFill>
                  <a:srgbClr val="00B050"/>
                </a:solidFill>
              </a:rPr>
              <a:t>t-shirt</a:t>
            </a:r>
            <a:r>
              <a:rPr lang="nl-NL" sz="2400" i="1">
                <a:solidFill>
                  <a:srgbClr val="00B050"/>
                </a:solidFill>
              </a:rPr>
              <a:t> is</a:t>
            </a:r>
          </a:p>
          <a:p>
            <a:r>
              <a:rPr lang="nl-NL" sz="2400">
                <a:solidFill>
                  <a:srgbClr val="000000"/>
                </a:solidFill>
              </a:rPr>
              <a:t>Shopkeeper: </a:t>
            </a:r>
            <a:r>
              <a:rPr lang="nl-NL" sz="2400" err="1">
                <a:solidFill>
                  <a:srgbClr val="000000"/>
                </a:solidFill>
              </a:rPr>
              <a:t>says</a:t>
            </a:r>
            <a:r>
              <a:rPr lang="nl-NL" sz="2400">
                <a:solidFill>
                  <a:srgbClr val="000000"/>
                </a:solidFill>
              </a:rPr>
              <a:t> </a:t>
            </a:r>
            <a:r>
              <a:rPr lang="nl-NL" sz="2400" err="1">
                <a:solidFill>
                  <a:srgbClr val="000000"/>
                </a:solidFill>
              </a:rPr>
              <a:t>how</a:t>
            </a:r>
            <a:r>
              <a:rPr lang="nl-NL" sz="2400">
                <a:solidFill>
                  <a:srgbClr val="000000"/>
                </a:solidFill>
              </a:rPr>
              <a:t> </a:t>
            </a:r>
            <a:r>
              <a:rPr lang="nl-NL" sz="2400" err="1">
                <a:solidFill>
                  <a:srgbClr val="000000"/>
                </a:solidFill>
              </a:rPr>
              <a:t>much</a:t>
            </a:r>
            <a:r>
              <a:rPr lang="nl-NL" sz="2400">
                <a:solidFill>
                  <a:srgbClr val="000000"/>
                </a:solidFill>
              </a:rPr>
              <a:t> </a:t>
            </a:r>
            <a:r>
              <a:rPr lang="nl-NL" sz="2400" err="1">
                <a:solidFill>
                  <a:srgbClr val="000000"/>
                </a:solidFill>
              </a:rPr>
              <a:t>the</a:t>
            </a:r>
            <a:r>
              <a:rPr lang="nl-NL" sz="2400">
                <a:solidFill>
                  <a:srgbClr val="000000"/>
                </a:solidFill>
              </a:rPr>
              <a:t> </a:t>
            </a:r>
            <a:r>
              <a:rPr lang="nl-NL" sz="2400" err="1">
                <a:solidFill>
                  <a:srgbClr val="000000"/>
                </a:solidFill>
              </a:rPr>
              <a:t>t-shirt</a:t>
            </a:r>
            <a:r>
              <a:rPr lang="nl-NL" sz="2400">
                <a:solidFill>
                  <a:srgbClr val="000000"/>
                </a:solidFill>
              </a:rPr>
              <a:t> is</a:t>
            </a:r>
          </a:p>
          <a:p>
            <a:r>
              <a:rPr lang="nl-NL" sz="2400" i="1">
                <a:solidFill>
                  <a:srgbClr val="00B050"/>
                </a:solidFill>
              </a:rPr>
              <a:t>Customer: </a:t>
            </a:r>
            <a:r>
              <a:rPr lang="nl-NL" sz="2400" i="1" err="1">
                <a:solidFill>
                  <a:srgbClr val="00B050"/>
                </a:solidFill>
              </a:rPr>
              <a:t>says</a:t>
            </a:r>
            <a:r>
              <a:rPr lang="nl-NL" sz="2400" i="1">
                <a:solidFill>
                  <a:srgbClr val="00B050"/>
                </a:solidFill>
              </a:rPr>
              <a:t> he wil take </a:t>
            </a:r>
            <a:r>
              <a:rPr lang="nl-NL" sz="2400" i="1" err="1">
                <a:solidFill>
                  <a:srgbClr val="00B050"/>
                </a:solidFill>
              </a:rPr>
              <a:t>it</a:t>
            </a:r>
            <a:r>
              <a:rPr lang="nl-NL" sz="2400" i="1">
                <a:solidFill>
                  <a:srgbClr val="00B050"/>
                </a:solidFill>
              </a:rPr>
              <a:t> </a:t>
            </a:r>
            <a:r>
              <a:rPr lang="nl-NL" sz="2400" i="1" err="1">
                <a:solidFill>
                  <a:srgbClr val="00B050"/>
                </a:solidFill>
              </a:rPr>
              <a:t>and</a:t>
            </a:r>
            <a:r>
              <a:rPr lang="nl-NL" sz="2400" i="1">
                <a:solidFill>
                  <a:srgbClr val="00B050"/>
                </a:solidFill>
              </a:rPr>
              <a:t> </a:t>
            </a:r>
            <a:r>
              <a:rPr lang="nl-NL" sz="2400" i="1" err="1">
                <a:solidFill>
                  <a:srgbClr val="00B050"/>
                </a:solidFill>
              </a:rPr>
              <a:t>asks</a:t>
            </a:r>
            <a:r>
              <a:rPr lang="nl-NL" sz="2400" i="1">
                <a:solidFill>
                  <a:srgbClr val="00B050"/>
                </a:solidFill>
              </a:rPr>
              <a:t> </a:t>
            </a:r>
            <a:r>
              <a:rPr lang="nl-NL" sz="2400" i="1" err="1">
                <a:solidFill>
                  <a:srgbClr val="00B050"/>
                </a:solidFill>
              </a:rPr>
              <a:t>if</a:t>
            </a:r>
            <a:r>
              <a:rPr lang="nl-NL" sz="2400" i="1">
                <a:solidFill>
                  <a:srgbClr val="00B050"/>
                </a:solidFill>
              </a:rPr>
              <a:t> he </a:t>
            </a:r>
            <a:r>
              <a:rPr lang="nl-NL" sz="2400" i="1" err="1">
                <a:solidFill>
                  <a:srgbClr val="00B050"/>
                </a:solidFill>
              </a:rPr>
              <a:t>can</a:t>
            </a:r>
            <a:r>
              <a:rPr lang="nl-NL" sz="2400" i="1">
                <a:solidFill>
                  <a:srgbClr val="00B050"/>
                </a:solidFill>
              </a:rPr>
              <a:t> </a:t>
            </a:r>
            <a:r>
              <a:rPr lang="nl-NL" sz="2400" i="1" err="1">
                <a:solidFill>
                  <a:srgbClr val="00B050"/>
                </a:solidFill>
              </a:rPr>
              <a:t>pay</a:t>
            </a:r>
            <a:r>
              <a:rPr lang="nl-NL" sz="2400" i="1">
                <a:solidFill>
                  <a:srgbClr val="00B050"/>
                </a:solidFill>
              </a:rPr>
              <a:t> bij credit card</a:t>
            </a:r>
          </a:p>
          <a:p>
            <a:r>
              <a:rPr lang="nl-NL" sz="2400">
                <a:solidFill>
                  <a:srgbClr val="000000"/>
                </a:solidFill>
              </a:rPr>
              <a:t>Shopkeeper: </a:t>
            </a:r>
            <a:r>
              <a:rPr lang="nl-NL" sz="2400" err="1">
                <a:solidFill>
                  <a:srgbClr val="000000"/>
                </a:solidFill>
              </a:rPr>
              <a:t>says</a:t>
            </a:r>
            <a:r>
              <a:rPr lang="nl-NL" sz="2400">
                <a:solidFill>
                  <a:srgbClr val="000000"/>
                </a:solidFill>
              </a:rPr>
              <a:t> </a:t>
            </a:r>
            <a:r>
              <a:rPr lang="nl-NL" sz="2400" err="1">
                <a:solidFill>
                  <a:srgbClr val="000000"/>
                </a:solidFill>
              </a:rPr>
              <a:t>that</a:t>
            </a:r>
            <a:r>
              <a:rPr lang="nl-NL" sz="2400">
                <a:solidFill>
                  <a:srgbClr val="000000"/>
                </a:solidFill>
              </a:rPr>
              <a:t> </a:t>
            </a:r>
            <a:r>
              <a:rPr lang="nl-NL" sz="2400" err="1">
                <a:solidFill>
                  <a:srgbClr val="000000"/>
                </a:solidFill>
              </a:rPr>
              <a:t>the</a:t>
            </a:r>
            <a:r>
              <a:rPr lang="nl-NL" sz="2400">
                <a:solidFill>
                  <a:srgbClr val="000000"/>
                </a:solidFill>
              </a:rPr>
              <a:t> customer </a:t>
            </a:r>
            <a:r>
              <a:rPr lang="nl-NL" sz="2400" err="1">
                <a:solidFill>
                  <a:srgbClr val="000000"/>
                </a:solidFill>
              </a:rPr>
              <a:t>can</a:t>
            </a:r>
            <a:r>
              <a:rPr lang="nl-NL" sz="2400">
                <a:solidFill>
                  <a:srgbClr val="000000"/>
                </a:solidFill>
              </a:rPr>
              <a:t> </a:t>
            </a:r>
            <a:r>
              <a:rPr lang="nl-NL" sz="2400" err="1">
                <a:solidFill>
                  <a:srgbClr val="000000"/>
                </a:solidFill>
              </a:rPr>
              <a:t>pay</a:t>
            </a:r>
            <a:r>
              <a:rPr lang="nl-NL" sz="2400">
                <a:solidFill>
                  <a:srgbClr val="000000"/>
                </a:solidFill>
              </a:rPr>
              <a:t> </a:t>
            </a:r>
            <a:r>
              <a:rPr lang="nl-NL" sz="2400" err="1">
                <a:solidFill>
                  <a:srgbClr val="000000"/>
                </a:solidFill>
              </a:rPr>
              <a:t>with</a:t>
            </a:r>
            <a:r>
              <a:rPr lang="nl-NL" sz="2400">
                <a:solidFill>
                  <a:srgbClr val="000000"/>
                </a:solidFill>
              </a:rPr>
              <a:t> cash or </a:t>
            </a:r>
            <a:r>
              <a:rPr lang="nl-NL" sz="2400" err="1">
                <a:solidFill>
                  <a:srgbClr val="000000"/>
                </a:solidFill>
              </a:rPr>
              <a:t>by</a:t>
            </a:r>
            <a:r>
              <a:rPr lang="nl-NL" sz="2400">
                <a:solidFill>
                  <a:srgbClr val="000000"/>
                </a:solidFill>
              </a:rPr>
              <a:t> credit card</a:t>
            </a:r>
          </a:p>
          <a:p>
            <a:r>
              <a:rPr lang="nl-NL" sz="2400" i="1">
                <a:solidFill>
                  <a:srgbClr val="00B050"/>
                </a:solidFill>
              </a:rPr>
              <a:t>Customer: </a:t>
            </a:r>
            <a:r>
              <a:rPr lang="nl-NL" sz="2400" i="1" err="1">
                <a:solidFill>
                  <a:srgbClr val="00B050"/>
                </a:solidFill>
              </a:rPr>
              <a:t>greets</a:t>
            </a:r>
            <a:r>
              <a:rPr lang="nl-NL" sz="2400" i="1">
                <a:solidFill>
                  <a:srgbClr val="00B050"/>
                </a:solidFill>
              </a:rPr>
              <a:t> </a:t>
            </a:r>
            <a:r>
              <a:rPr lang="nl-NL" sz="2400" i="1" err="1">
                <a:solidFill>
                  <a:srgbClr val="00B050"/>
                </a:solidFill>
              </a:rPr>
              <a:t>the</a:t>
            </a:r>
            <a:r>
              <a:rPr lang="nl-NL" sz="2400" i="1">
                <a:solidFill>
                  <a:srgbClr val="00B050"/>
                </a:solidFill>
              </a:rPr>
              <a:t> shopkeeper</a:t>
            </a:r>
            <a:endParaRPr lang="nl-NL" sz="24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4267080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Breedbeeld</PresentationFormat>
  <Slides>11</Slides>
  <Notes>0</Notes>
  <HiddenSlides>0</HiddenSlide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11</vt:i4>
      </vt:variant>
    </vt:vector>
  </HeadingPairs>
  <TitlesOfParts>
    <vt:vector size="12" baseType="lpstr">
      <vt:lpstr>Kantoorthema</vt:lpstr>
      <vt:lpstr>Unit 2 herhaling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Oefentijd!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Unit 2 herhaling</dc:title>
  <cp:revision>2</cp:revision>
  <dcterms:modified xsi:type="dcterms:W3CDTF">2017-12-11T12:40:02Z</dcterms:modified>
</cp:coreProperties>
</file>